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715000" type="screen16x10"/>
  <p:notesSz cx="6742113" cy="987266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9" d="100"/>
          <a:sy n="129" d="100"/>
        </p:scale>
        <p:origin x="11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21582" cy="4936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18971" y="0"/>
            <a:ext cx="2921582" cy="4936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9377317"/>
            <a:ext cx="2921582" cy="4936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18971" y="9377317"/>
            <a:ext cx="2921582" cy="4936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‹#›</a:t>
            </a:fld>
            <a:endParaRPr lang="fi-FI" sz="800" b="0" i="0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3818971" y="9377317"/>
            <a:ext cx="2921582" cy="4936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2</a:t>
            </a:fld>
            <a:endParaRPr lang="fi-FI" sz="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690" cy="444269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700" cy="444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818971" y="9377317"/>
            <a:ext cx="2921700" cy="4935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 lang="fi-F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39775"/>
            <a:ext cx="5922963" cy="3702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74212" y="4689516"/>
            <a:ext cx="5393700" cy="444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3818971" y="9377317"/>
            <a:ext cx="2921700" cy="4935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 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loitu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683568" y="2209428"/>
            <a:ext cx="7992888" cy="12961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457200" marR="0" lvl="5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914400" marR="0" lvl="6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371600" marR="0" lvl="7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828800" marR="0" lvl="8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683568" y="3505572"/>
            <a:ext cx="7992888" cy="2880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627063" marR="0" lvl="1" indent="-157162" algn="l" rtl="0">
              <a:spcBef>
                <a:spcPts val="0"/>
              </a:spcBef>
              <a:spcAft>
                <a:spcPts val="540"/>
              </a:spcAft>
              <a:buClr>
                <a:schemeClr val="accent2"/>
              </a:buClr>
              <a:buSzPts val="1800"/>
              <a:buFont typeface="Palatino Linotype"/>
              <a:buChar char="–"/>
              <a:defRPr sz="18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84250" marR="0" lvl="2" indent="-82550" algn="l" rtl="0">
              <a:spcBef>
                <a:spcPts val="0"/>
              </a:spcBef>
              <a:spcAft>
                <a:spcPts val="480"/>
              </a:spcAft>
              <a:buClr>
                <a:schemeClr val="accent2"/>
              </a:buClr>
              <a:buSzPts val="1600"/>
              <a:buFont typeface="Palatino Linotype"/>
              <a:buChar char="•"/>
              <a:defRPr sz="16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38263" marR="0" lvl="3" indent="-93662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–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706563" marR="0" lvl="4" indent="-106363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163763" marR="0" lvl="5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620963" marR="0" lvl="6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078163" marR="0" lvl="7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535363" marR="0" lvl="8" indent="-106362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/>
          <p:nvPr/>
        </p:nvSpPr>
        <p:spPr>
          <a:xfrm>
            <a:off x="323528" y="5188178"/>
            <a:ext cx="3528392" cy="2616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UEF</a:t>
            </a:r>
            <a:r>
              <a:rPr lang="fi-FI" sz="1100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 // University of Eastern Finland</a:t>
            </a:r>
          </a:p>
        </p:txBody>
      </p:sp>
      <p:sp>
        <p:nvSpPr>
          <p:cNvPr id="21" name="Shape 21"/>
          <p:cNvSpPr/>
          <p:nvPr/>
        </p:nvSpPr>
        <p:spPr>
          <a:xfrm>
            <a:off x="395536" y="5616624"/>
            <a:ext cx="8352928" cy="1211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5148064" y="5161756"/>
            <a:ext cx="3600400" cy="2880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360"/>
              </a:spcAft>
              <a:buClr>
                <a:schemeClr val="accent2"/>
              </a:buClr>
              <a:buSzPts val="1200"/>
              <a:buFont typeface="Palatino Linotype"/>
              <a:buNone/>
              <a:defRPr sz="1200" b="0" i="1" u="none" strike="noStrike" cap="none">
                <a:solidFill>
                  <a:schemeClr val="accent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627063" marR="0" lvl="1" indent="-157162" algn="l" rtl="0">
              <a:spcBef>
                <a:spcPts val="0"/>
              </a:spcBef>
              <a:spcAft>
                <a:spcPts val="540"/>
              </a:spcAft>
              <a:buClr>
                <a:schemeClr val="accent2"/>
              </a:buClr>
              <a:buSzPts val="1800"/>
              <a:buFont typeface="Palatino Linotype"/>
              <a:buChar char="–"/>
              <a:defRPr sz="18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84250" marR="0" lvl="2" indent="-82550" algn="l" rtl="0">
              <a:spcBef>
                <a:spcPts val="0"/>
              </a:spcBef>
              <a:spcAft>
                <a:spcPts val="480"/>
              </a:spcAft>
              <a:buClr>
                <a:schemeClr val="accent2"/>
              </a:buClr>
              <a:buSzPts val="1600"/>
              <a:buFont typeface="Palatino Linotype"/>
              <a:buChar char="•"/>
              <a:defRPr sz="16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38263" marR="0" lvl="3" indent="-93662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–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706563" marR="0" lvl="4" indent="-106363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163763" marR="0" lvl="5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620963" marR="0" lvl="6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078163" marR="0" lvl="7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535363" marR="0" lvl="8" indent="-106362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pic>
        <p:nvPicPr>
          <p:cNvPr id="23" name="Shape 23" descr="UEF_tunnus_harmaa_tausta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3453" y="401520"/>
            <a:ext cx="1422787" cy="1353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yhjä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052764" y="5226953"/>
            <a:ext cx="4435475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tsikko ja sisältö + kuva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95536" y="547688"/>
            <a:ext cx="8352928" cy="8400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457200" marR="0" lvl="5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914400" marR="0" lvl="6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371600" marR="0" lvl="7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828800" marR="0" lvl="8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95536" y="1537230"/>
            <a:ext cx="4896544" cy="34805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82563" marR="0" lvl="0" indent="-55562" algn="l" rtl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ts val="2000"/>
              <a:buFont typeface="Palatino Linotype"/>
              <a:buChar char="•"/>
              <a:defRPr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627063" marR="0" lvl="1" indent="-157162" algn="l" rtl="0">
              <a:spcBef>
                <a:spcPts val="0"/>
              </a:spcBef>
              <a:spcAft>
                <a:spcPts val="540"/>
              </a:spcAft>
              <a:buClr>
                <a:schemeClr val="accent2"/>
              </a:buClr>
              <a:buSzPts val="1800"/>
              <a:buFont typeface="Palatino Linotype"/>
              <a:buChar char="–"/>
              <a:defRPr sz="18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84250" marR="0" lvl="2" indent="-82550" algn="l" rtl="0">
              <a:spcBef>
                <a:spcPts val="0"/>
              </a:spcBef>
              <a:spcAft>
                <a:spcPts val="480"/>
              </a:spcAft>
              <a:buClr>
                <a:schemeClr val="accent2"/>
              </a:buClr>
              <a:buSzPts val="1600"/>
              <a:buFont typeface="Palatino Linotype"/>
              <a:buChar char="•"/>
              <a:defRPr sz="16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38263" marR="0" lvl="3" indent="-93662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–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706563" marR="0" lvl="4" indent="-106363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163763" marR="0" lvl="5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620963" marR="0" lvl="6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078163" marR="0" lvl="7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535363" marR="0" lvl="8" indent="-106362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3052764" y="5226953"/>
            <a:ext cx="4435475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5436096" y="1561356"/>
            <a:ext cx="3312368" cy="34563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ts val="2000"/>
              <a:buFont typeface="Palatino Linotype"/>
              <a:buNone/>
              <a:defRPr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627063" marR="0" lvl="1" indent="-157162" algn="l" rtl="0">
              <a:spcBef>
                <a:spcPts val="0"/>
              </a:spcBef>
              <a:spcAft>
                <a:spcPts val="540"/>
              </a:spcAft>
              <a:buClr>
                <a:schemeClr val="accent2"/>
              </a:buClr>
              <a:buSzPts val="1800"/>
              <a:buFont typeface="Palatino Linotype"/>
              <a:buChar char="–"/>
              <a:defRPr sz="18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84250" marR="0" lvl="2" indent="-82550" algn="l" rtl="0">
              <a:spcBef>
                <a:spcPts val="0"/>
              </a:spcBef>
              <a:spcAft>
                <a:spcPts val="480"/>
              </a:spcAft>
              <a:buClr>
                <a:schemeClr val="accent2"/>
              </a:buClr>
              <a:buSzPts val="1600"/>
              <a:buFont typeface="Palatino Linotype"/>
              <a:buChar char="•"/>
              <a:defRPr sz="16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38263" marR="0" lvl="3" indent="-93662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–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706563" marR="0" lvl="4" indent="-106363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163763" marR="0" lvl="5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620963" marR="0" lvl="6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078163" marR="0" lvl="7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535363" marR="0" lvl="8" indent="-106362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tsikko ja sisältö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95536" y="547688"/>
            <a:ext cx="8352928" cy="8400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457200" marR="0" lvl="5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914400" marR="0" lvl="6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371600" marR="0" lvl="7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828800" marR="0" lvl="8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95536" y="1537230"/>
            <a:ext cx="8352928" cy="34805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82563" marR="0" lvl="0" indent="-55562" algn="l" rtl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ts val="2000"/>
              <a:buFont typeface="Palatino Linotype"/>
              <a:buChar char="•"/>
              <a:defRPr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627063" marR="0" lvl="1" indent="-157162" algn="l" rtl="0">
              <a:spcBef>
                <a:spcPts val="0"/>
              </a:spcBef>
              <a:spcAft>
                <a:spcPts val="540"/>
              </a:spcAft>
              <a:buClr>
                <a:schemeClr val="accent2"/>
              </a:buClr>
              <a:buSzPts val="1800"/>
              <a:buFont typeface="Palatino Linotype"/>
              <a:buChar char="–"/>
              <a:defRPr sz="18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84250" marR="0" lvl="2" indent="-82550" algn="l" rtl="0">
              <a:spcBef>
                <a:spcPts val="0"/>
              </a:spcBef>
              <a:spcAft>
                <a:spcPts val="480"/>
              </a:spcAft>
              <a:buClr>
                <a:schemeClr val="accent2"/>
              </a:buClr>
              <a:buSzPts val="1600"/>
              <a:buFont typeface="Palatino Linotype"/>
              <a:buChar char="•"/>
              <a:defRPr sz="16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38263" marR="0" lvl="3" indent="-93662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–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706563" marR="0" lvl="4" indent="-106363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163763" marR="0" lvl="5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620963" marR="0" lvl="6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078163" marR="0" lvl="7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535363" marR="0" lvl="8" indent="-106362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052764" y="5226953"/>
            <a:ext cx="4435475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75555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457200" marR="0" lvl="5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914400" marR="0" lvl="6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371600" marR="0" lvl="7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828800" marR="0" lvl="8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540"/>
              </a:spcAft>
              <a:buClr>
                <a:schemeClr val="accent2"/>
              </a:buClr>
              <a:buSzPts val="1800"/>
              <a:buFont typeface="Palatino Linotype"/>
              <a:buNone/>
              <a:defRPr sz="18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342900" marR="0" lvl="1" indent="0" algn="ctr" rtl="0">
              <a:spcBef>
                <a:spcPts val="0"/>
              </a:spcBef>
              <a:spcAft>
                <a:spcPts val="450"/>
              </a:spcAft>
              <a:buClr>
                <a:schemeClr val="accent2"/>
              </a:buClr>
              <a:buSzPts val="1500"/>
              <a:buFont typeface="Palatino Linotype"/>
              <a:buNone/>
              <a:defRPr sz="15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685800" marR="0" lvl="2" indent="0" algn="ctr" rtl="0">
              <a:spcBef>
                <a:spcPts val="0"/>
              </a:spcBef>
              <a:spcAft>
                <a:spcPts val="405"/>
              </a:spcAft>
              <a:buClr>
                <a:schemeClr val="accent2"/>
              </a:buClr>
              <a:buSzPts val="1350"/>
              <a:buFont typeface="Palatino Linotype"/>
              <a:buNone/>
              <a:defRPr sz="135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028700" marR="0" lvl="3" indent="0" algn="ctr" rtl="0">
              <a:spcBef>
                <a:spcPts val="0"/>
              </a:spcBef>
              <a:spcAft>
                <a:spcPts val="360"/>
              </a:spcAft>
              <a:buClr>
                <a:schemeClr val="accent2"/>
              </a:buClr>
              <a:buSzPts val="1200"/>
              <a:buFont typeface="Palatino Linotype"/>
              <a:buNone/>
              <a:defRPr sz="12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371600" marR="0" lvl="4" indent="0" algn="ctr" rtl="0">
              <a:spcBef>
                <a:spcPts val="0"/>
              </a:spcBef>
              <a:spcAft>
                <a:spcPts val="360"/>
              </a:spcAft>
              <a:buClr>
                <a:schemeClr val="accent2"/>
              </a:buClr>
              <a:buSzPts val="1200"/>
              <a:buFont typeface="Palatino Linotype"/>
              <a:buNone/>
              <a:defRPr sz="12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1714500" marR="0" lvl="5" indent="0" algn="ctr" rtl="0">
              <a:spcBef>
                <a:spcPts val="0"/>
              </a:spcBef>
              <a:spcAft>
                <a:spcPts val="360"/>
              </a:spcAft>
              <a:buClr>
                <a:schemeClr val="dk1"/>
              </a:buClr>
              <a:buSzPts val="1200"/>
              <a:buFont typeface="Palatino Linotype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057400" marR="0" lvl="6" indent="0" algn="ctr" rtl="0">
              <a:spcBef>
                <a:spcPts val="0"/>
              </a:spcBef>
              <a:spcAft>
                <a:spcPts val="360"/>
              </a:spcAft>
              <a:buClr>
                <a:schemeClr val="dk1"/>
              </a:buClr>
              <a:buSzPts val="1200"/>
              <a:buFont typeface="Palatino Linotype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2400300" marR="0" lvl="7" indent="0" algn="ctr" rtl="0">
              <a:spcBef>
                <a:spcPts val="0"/>
              </a:spcBef>
              <a:spcAft>
                <a:spcPts val="360"/>
              </a:spcAft>
              <a:buClr>
                <a:schemeClr val="dk1"/>
              </a:buClr>
              <a:buSzPts val="1200"/>
              <a:buFont typeface="Palatino Linotype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2743200" marR="0" lvl="8" indent="0" algn="ctr" rtl="0">
              <a:spcBef>
                <a:spcPts val="0"/>
              </a:spcBef>
              <a:spcAft>
                <a:spcPts val="360"/>
              </a:spcAft>
              <a:buClr>
                <a:schemeClr val="dk1"/>
              </a:buClr>
              <a:buSzPts val="1200"/>
              <a:buFont typeface="Palatino Linotype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3052764" y="5226953"/>
            <a:ext cx="4435475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Välilehti turkoosi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395536" y="409228"/>
            <a:ext cx="8352928" cy="4680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755576" y="2137420"/>
            <a:ext cx="7632848" cy="6480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accent3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457200" marR="0" lvl="5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914400" marR="0" lvl="6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371600" marR="0" lvl="7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828800" marR="0" lvl="8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755576" y="2785492"/>
            <a:ext cx="7632848" cy="360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540"/>
              </a:spcAft>
              <a:buClr>
                <a:schemeClr val="accent2"/>
              </a:buClr>
              <a:buSzPts val="1800"/>
              <a:buFont typeface="Palatino Linotype"/>
              <a:buNone/>
              <a:defRPr sz="1800" b="0" i="0" u="none" strike="noStrike" cap="non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361950" marR="0" lvl="1" indent="-6350" algn="l" rtl="0">
              <a:spcBef>
                <a:spcPts val="0"/>
              </a:spcBef>
              <a:spcAft>
                <a:spcPts val="540"/>
              </a:spcAft>
              <a:buClr>
                <a:schemeClr val="accent2"/>
              </a:buClr>
              <a:buSzPts val="1800"/>
              <a:buFont typeface="Palatino Linotype"/>
              <a:buNone/>
              <a:defRPr sz="1800" b="0" i="0" u="none" strike="noStrike" cap="non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806450" marR="0" lvl="2" indent="-6350" algn="l" rtl="0">
              <a:spcBef>
                <a:spcPts val="0"/>
              </a:spcBef>
              <a:spcAft>
                <a:spcPts val="480"/>
              </a:spcAft>
              <a:buClr>
                <a:schemeClr val="accent2"/>
              </a:buClr>
              <a:buSzPts val="1600"/>
              <a:buFont typeface="Palatino Linotype"/>
              <a:buNone/>
              <a:defRPr sz="1600" b="0" i="0" u="none" strike="noStrike" cap="non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163638" marR="0" lvl="3" indent="-7937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None/>
              <a:defRPr sz="1400" b="0" i="0" u="none" strike="noStrike" cap="non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517650" marR="0" lvl="4" indent="-6350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None/>
              <a:defRPr sz="1400" b="0" i="0" u="none" strike="noStrike" cap="non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163763" marR="0" lvl="5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620963" marR="0" lvl="6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078163" marR="0" lvl="7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535363" marR="0" lvl="8" indent="-106362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1" name="Shape 51"/>
          <p:cNvSpPr/>
          <p:nvPr/>
        </p:nvSpPr>
        <p:spPr>
          <a:xfrm>
            <a:off x="395536" y="5616624"/>
            <a:ext cx="8352928" cy="1211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3052764" y="5226953"/>
            <a:ext cx="4435475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opetu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395536" y="5616624"/>
            <a:ext cx="8352928" cy="1211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95536" y="547688"/>
            <a:ext cx="8316664" cy="8400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457200" marR="0" lvl="5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914400" marR="0" lvl="6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1371600" marR="0" lvl="7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1828800" marR="0" lvl="8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95536" y="1537230"/>
            <a:ext cx="8316664" cy="34805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82563" marR="0" lvl="0" indent="-55562" algn="l" rtl="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ts val="2000"/>
              <a:buFont typeface="Palatino Linotype"/>
              <a:buChar char="•"/>
              <a:defRPr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627063" marR="0" lvl="1" indent="-157162" algn="l" rtl="0">
              <a:spcBef>
                <a:spcPts val="0"/>
              </a:spcBef>
              <a:spcAft>
                <a:spcPts val="540"/>
              </a:spcAft>
              <a:buClr>
                <a:schemeClr val="accent2"/>
              </a:buClr>
              <a:buSzPts val="1800"/>
              <a:buFont typeface="Palatino Linotype"/>
              <a:buChar char="–"/>
              <a:defRPr sz="18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84250" marR="0" lvl="2" indent="-82550" algn="l" rtl="0">
              <a:spcBef>
                <a:spcPts val="0"/>
              </a:spcBef>
              <a:spcAft>
                <a:spcPts val="480"/>
              </a:spcAft>
              <a:buClr>
                <a:schemeClr val="accent2"/>
              </a:buClr>
              <a:buSzPts val="1600"/>
              <a:buFont typeface="Palatino Linotype"/>
              <a:buChar char="•"/>
              <a:defRPr sz="16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38263" marR="0" lvl="3" indent="-93662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–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706563" marR="0" lvl="4" indent="-106363" algn="l" rtl="0">
              <a:spcBef>
                <a:spcPts val="0"/>
              </a:spcBef>
              <a:spcAft>
                <a:spcPts val="420"/>
              </a:spcAft>
              <a:buClr>
                <a:schemeClr val="accent2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163763" marR="0" lvl="5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620963" marR="0" lvl="6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078163" marR="0" lvl="7" indent="-106363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535363" marR="0" lvl="8" indent="-106362" algn="l" rtl="0">
              <a:spcBef>
                <a:spcPts val="0"/>
              </a:spcBef>
              <a:spcAft>
                <a:spcPts val="420"/>
              </a:spcAft>
              <a:buClr>
                <a:schemeClr val="dk1"/>
              </a:buClr>
              <a:buSzPts val="1400"/>
              <a:buFont typeface="Palatino Linotype"/>
              <a:buChar char="»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/>
          <p:nvPr/>
        </p:nvSpPr>
        <p:spPr>
          <a:xfrm>
            <a:off x="323528" y="5188178"/>
            <a:ext cx="3528392" cy="2616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 b="1" i="0" u="none" strike="noStrike" cap="none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UEF</a:t>
            </a:r>
            <a:r>
              <a:rPr lang="fi-FI" sz="1100" b="0" i="0" u="none" strike="noStrike" cap="none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 // University of Eastern Finland</a:t>
            </a:r>
          </a:p>
        </p:txBody>
      </p:sp>
      <p:sp>
        <p:nvSpPr>
          <p:cNvPr id="13" name="Shape 13"/>
          <p:cNvSpPr/>
          <p:nvPr/>
        </p:nvSpPr>
        <p:spPr>
          <a:xfrm>
            <a:off x="395536" y="5616624"/>
            <a:ext cx="8352928" cy="1211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052764" y="5226953"/>
            <a:ext cx="4435475" cy="20902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 u="none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lang="fi-FI" sz="1100" b="1" u="none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BvTkefJHfC0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subTitle" idx="1"/>
          </p:nvPr>
        </p:nvSpPr>
        <p:spPr>
          <a:xfrm>
            <a:off x="492299" y="2517372"/>
            <a:ext cx="7992888" cy="2880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alatino Linotype"/>
              <a:buNone/>
            </a:pPr>
            <a:r>
              <a:rPr lang="fi-FI"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Opiskelemaan matematiikkaa, fysiikkaa ja kemiaa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ctrTitle"/>
          </p:nvPr>
        </p:nvSpPr>
        <p:spPr>
          <a:xfrm>
            <a:off x="421134" y="1723989"/>
            <a:ext cx="7992888" cy="12961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3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Tervetuloa Joensuuhun</a:t>
            </a:r>
          </a:p>
        </p:txBody>
      </p:sp>
      <p:pic>
        <p:nvPicPr>
          <p:cNvPr id="65" name="Shape 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4128" y="2017859"/>
            <a:ext cx="3101612" cy="195974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6" name="Shape 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1840" y="3382671"/>
            <a:ext cx="2395857" cy="159550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10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422277" y="172172"/>
            <a:ext cx="7993062" cy="1008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6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Opiskelusta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241575" y="1074625"/>
            <a:ext cx="5112600" cy="133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61950" marR="0" lvl="1" indent="-1333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Vapaus ja vastuu</a:t>
            </a:r>
          </a:p>
          <a:p>
            <a:pPr marL="627063" marR="0" lvl="1" indent="-27146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Char char="-"/>
            </a:pP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Vapaus valita kursseja</a:t>
            </a:r>
          </a:p>
          <a:p>
            <a:pPr marL="627062" marR="0" lvl="1" indent="-271462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Char char="-"/>
            </a:pP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Vastuu opiskelujen edistymisestä, mahdollisuus omaan aikatauluun</a:t>
            </a:r>
          </a:p>
          <a:p>
            <a:pPr marL="361950" marR="0" lvl="1" indent="-1333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endParaRPr sz="2000" b="1" i="0" u="none" strike="noStrike" cap="none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182563" marR="0" lvl="0" indent="-30956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endParaRPr sz="2000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182563" marR="0" lvl="0" indent="-30956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endParaRPr sz="2000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0779" y="820790"/>
            <a:ext cx="2754860" cy="184567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75" name="Shape 175"/>
          <p:cNvSpPr txBox="1"/>
          <p:nvPr/>
        </p:nvSpPr>
        <p:spPr>
          <a:xfrm>
            <a:off x="241575" y="2580650"/>
            <a:ext cx="5240700" cy="26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61950" marR="0" lvl="1" indent="-1333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Monipuolista opetusta</a:t>
            </a:r>
          </a:p>
          <a:p>
            <a:pPr marL="627062" marR="0" lvl="1" indent="-271462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Char char="–"/>
            </a:pPr>
            <a:r>
              <a:rPr lang="fi-FI"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Luentoja, fli</a:t>
            </a: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pped learning</a:t>
            </a:r>
          </a:p>
          <a:p>
            <a:pPr marL="627062" marR="0" lvl="1" indent="-271462" algn="l" rtl="0">
              <a:spcBef>
                <a:spcPts val="600"/>
              </a:spcBef>
              <a:spcAft>
                <a:spcPts val="0"/>
              </a:spcAft>
              <a:buClr>
                <a:srgbClr val="353535"/>
              </a:buClr>
              <a:buSzPts val="2000"/>
              <a:buFont typeface="Palatino Linotype"/>
              <a:buChar char="–"/>
            </a:pP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Tutoriaaleja</a:t>
            </a:r>
          </a:p>
          <a:p>
            <a:pPr marL="627062" marR="0" lvl="1" indent="-271462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Char char="–"/>
            </a:pPr>
            <a:r>
              <a:rPr lang="fi-FI"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Laskuharjoituksia</a:t>
            </a:r>
          </a:p>
          <a:p>
            <a:pPr marL="627062" marR="0" lvl="1" indent="-271462" algn="l" rtl="0">
              <a:spcBef>
                <a:spcPts val="600"/>
              </a:spcBef>
              <a:spcAft>
                <a:spcPts val="0"/>
              </a:spcAft>
              <a:buClr>
                <a:srgbClr val="353535"/>
              </a:buClr>
              <a:buSzPts val="2000"/>
              <a:buFont typeface="Palatino Linotype"/>
              <a:buChar char="–"/>
            </a:pP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Käytännön harjoituksia (kem, fys, mat)</a:t>
            </a:r>
          </a:p>
          <a:p>
            <a:pPr marL="627062" marR="0" lvl="1" indent="-271462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Char char="–"/>
            </a:pPr>
            <a:r>
              <a:rPr lang="fi-FI"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Tutkimus- ja projektitöitä</a:t>
            </a:r>
          </a:p>
          <a:p>
            <a:pPr marL="627063" marR="0" lvl="1" indent="-27146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Char char="–"/>
            </a:pPr>
            <a:r>
              <a:rPr lang="fi-FI"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Opetusharjoitteluja</a:t>
            </a:r>
          </a:p>
          <a:p>
            <a:pPr marL="182563" marR="0" lvl="0" indent="-30956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endParaRPr sz="2000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182563" marR="0" lvl="0" indent="-30956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endParaRPr sz="2000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76" name="Shape 1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48708" y="3318618"/>
            <a:ext cx="2792129" cy="1570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11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83" name="Shape 183"/>
          <p:cNvSpPr txBox="1"/>
          <p:nvPr/>
        </p:nvSpPr>
        <p:spPr>
          <a:xfrm>
            <a:off x="323528" y="337220"/>
            <a:ext cx="8496300" cy="53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600" b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Tiedetapahtumat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205533" y="1047244"/>
            <a:ext cx="5158555" cy="15281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0000" bIns="45700" anchor="t" anchorCtr="0">
            <a:noAutofit/>
          </a:bodyPr>
          <a:lstStyle/>
          <a:p>
            <a:pPr marL="627063" marR="0" lvl="1" indent="-2714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Char char="-"/>
            </a:pPr>
            <a:r>
              <a:rPr lang="fi-FI"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Opiskelijoiden ideoimia aktiviteetteja viedään eri tapahtumiin</a:t>
            </a: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(mm. </a:t>
            </a:r>
            <a:r>
              <a:rPr lang="fi-FI"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tiedetapahtum</a:t>
            </a: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</a:t>
            </a:r>
            <a:r>
              <a:rPr lang="fi-FI"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SciFest</a:t>
            </a: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iin</a:t>
            </a:r>
            <a:r>
              <a:rPr lang="fi-FI"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) ja kouluihin</a:t>
            </a:r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6060" y="553244"/>
            <a:ext cx="3246956" cy="215992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6" name="Shape 186"/>
          <p:cNvPicPr preferRelativeResize="0"/>
          <p:nvPr/>
        </p:nvPicPr>
        <p:blipFill rotWithShape="1">
          <a:blip r:embed="rId4">
            <a:alphaModFix/>
          </a:blip>
          <a:srcRect l="12600" t="16379" r="32800" b="45821"/>
          <a:stretch/>
        </p:blipFill>
        <p:spPr>
          <a:xfrm>
            <a:off x="4067944" y="3001516"/>
            <a:ext cx="4662500" cy="215192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7" name="Shape 187"/>
          <p:cNvPicPr preferRelativeResize="0"/>
          <p:nvPr/>
        </p:nvPicPr>
        <p:blipFill rotWithShape="1">
          <a:blip r:embed="rId5">
            <a:alphaModFix/>
          </a:blip>
          <a:srcRect l="21010" t="8995" b="16044"/>
          <a:stretch/>
        </p:blipFill>
        <p:spPr>
          <a:xfrm>
            <a:off x="323537" y="2172941"/>
            <a:ext cx="3580361" cy="227914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395536" y="547688"/>
            <a:ext cx="8352928" cy="8400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6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Tiedekerhot </a:t>
            </a:r>
            <a:br>
              <a:rPr lang="fi-FI" sz="28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endParaRPr lang="fi-FI" sz="2800" b="1" i="0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3" name="Shape 193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12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95" name="Shape 195"/>
          <p:cNvSpPr txBox="1"/>
          <p:nvPr/>
        </p:nvSpPr>
        <p:spPr>
          <a:xfrm>
            <a:off x="323528" y="337220"/>
            <a:ext cx="8496300" cy="53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1849388"/>
            <a:ext cx="4679467" cy="264419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7" name="Shape 1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2160" y="179788"/>
            <a:ext cx="1539872" cy="223697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8" name="Shape 1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4600" y="2613634"/>
            <a:ext cx="3228869" cy="241564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13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9626" y="212375"/>
            <a:ext cx="2421850" cy="64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1019" y="238754"/>
            <a:ext cx="1277354" cy="85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0115" y="212375"/>
            <a:ext cx="874700" cy="4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34615">
            <a:off x="5499623" y="1235510"/>
            <a:ext cx="3090380" cy="205153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9" name="Shape 209" descr="I:\Fys_Mat_esittely_2011\05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">
            <a:off x="5489312" y="3040033"/>
            <a:ext cx="2590856" cy="194326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0" name="Shape 210" descr="epsi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1300" y="272700"/>
            <a:ext cx="2421850" cy="2421850"/>
          </a:xfrm>
          <a:prstGeom prst="rect">
            <a:avLst/>
          </a:prstGeom>
          <a:noFill/>
          <a:ln w="88900" cap="sq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1" name="Shape 211" descr="epsi2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659988">
            <a:off x="525224" y="2816199"/>
            <a:ext cx="3082376" cy="2502925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</p:pic>
      <p:pic>
        <p:nvPicPr>
          <p:cNvPr id="212" name="Shape 212" descr="liikunta iltapäivä(crop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563853">
            <a:off x="2994186" y="1270687"/>
            <a:ext cx="2330535" cy="145608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3" name="Shape 213" descr="I:\Fys_Mat_esittely_2011\P9190037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52500" y="2501300"/>
            <a:ext cx="1964525" cy="26204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4" name="Shape 214" descr="sykettä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41775" y="86850"/>
            <a:ext cx="1155250" cy="115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5578" y="285751"/>
            <a:ext cx="2273592" cy="251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921" y="363518"/>
            <a:ext cx="2119596" cy="263045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21" name="Shape 221"/>
          <p:cNvPicPr preferRelativeResize="0"/>
          <p:nvPr/>
        </p:nvPicPr>
        <p:blipFill rotWithShape="1">
          <a:blip r:embed="rId5">
            <a:alphaModFix/>
          </a:blip>
          <a:srcRect t="16666" r="469" b="4878"/>
          <a:stretch/>
        </p:blipFill>
        <p:spPr>
          <a:xfrm>
            <a:off x="4890802" y="2993974"/>
            <a:ext cx="4077000" cy="2355675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22" name="Shape 2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1190" y="363519"/>
            <a:ext cx="2996612" cy="244077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23" name="Shape 2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2901" y="3093646"/>
            <a:ext cx="3972076" cy="225600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395536" y="409228"/>
            <a:ext cx="8352928" cy="8400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Tulevaisuus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337060" y="1057300"/>
            <a:ext cx="3384376" cy="34805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0000" bIns="45700" anchor="t" anchorCtr="0">
            <a:noAutofit/>
          </a:bodyPr>
          <a:lstStyle/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Opettajana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/>
              <a:t>Hyvä työllistyvyys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Moninaiset työtehtävät, innostava työ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Hyvä ansiotaso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Jatko-opintomahdollisuus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Pitkät lomat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/>
              <a:t>Mahdollisuus vaikuttaa tulevaisuuteen koulutuksen kautta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3779912" y="1057300"/>
            <a:ext cx="3699928" cy="34805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0000" bIns="45700" anchor="t" anchorCtr="0">
            <a:noAutofit/>
          </a:bodyPr>
          <a:lstStyle/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Tutkijana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Hyvä työllistyvyys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Kansainväliset työtehtävät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Monipuolinen, innostava työ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Hyvä ansiotaso (vaihtelee paljon)</a:t>
            </a: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Mahdollisuus tehdä tulevaisuutta</a:t>
            </a:r>
          </a:p>
        </p:txBody>
      </p:sp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4696" y="2737591"/>
            <a:ext cx="1736378" cy="128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32" name="Shape 2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909" y="4180943"/>
            <a:ext cx="1647287" cy="140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0625" y="4247554"/>
            <a:ext cx="1623598" cy="12757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34" name="Shape 234" descr="SEM_8 cm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2241" y="193204"/>
            <a:ext cx="2164671" cy="151716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755576" y="2137420"/>
            <a:ext cx="7632848" cy="64807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 b="1" i="0" u="none" strike="noStrike" cap="none">
                <a:solidFill>
                  <a:schemeClr val="accent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Menestyminen ylioppilaskirjoituksissa</a:t>
            </a:r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755576" y="2785492"/>
            <a:ext cx="7632848" cy="360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0000" bIns="45700" anchor="t" anchorCtr="0">
            <a:noAutofit/>
          </a:bodyPr>
          <a:lstStyle/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r>
              <a:rPr lang="fi-FI" sz="1800" b="0" i="0" u="none" strike="noStrike" cap="non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Valintaperusteet</a:t>
            </a:r>
          </a:p>
        </p:txBody>
      </p:sp>
      <p:sp>
        <p:nvSpPr>
          <p:cNvPr id="241" name="Shape 241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16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17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539551" y="1949646"/>
            <a:ext cx="4043507" cy="1253044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361950" marR="0" lvl="1" indent="-1587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Palatino Linotype"/>
              <a:buNone/>
            </a:pPr>
            <a:r>
              <a:rPr lang="fi-FI" sz="2400" b="1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Yksi M tai kaksi C:tä </a:t>
            </a:r>
            <a:r>
              <a:rPr lang="fi-FI" sz="2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pitkästä matematiikasta, fysiikasta tai kemiasta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2451363" y="4142281"/>
            <a:ext cx="2520950" cy="4001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Matemaatikko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x="3380756" y="4699716"/>
            <a:ext cx="1871662" cy="4001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Fyysikko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4643046" y="4374809"/>
            <a:ext cx="2838451" cy="4001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Kemisti/Kemistitutkija</a:t>
            </a:r>
          </a:p>
        </p:txBody>
      </p:sp>
      <p:cxnSp>
        <p:nvCxnSpPr>
          <p:cNvPr id="253" name="Shape 253"/>
          <p:cNvCxnSpPr/>
          <p:nvPr/>
        </p:nvCxnSpPr>
        <p:spPr>
          <a:xfrm>
            <a:off x="2915816" y="3289548"/>
            <a:ext cx="724014" cy="792088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54" name="Shape 254"/>
          <p:cNvSpPr txBox="1"/>
          <p:nvPr/>
        </p:nvSpPr>
        <p:spPr>
          <a:xfrm>
            <a:off x="4860033" y="1128045"/>
            <a:ext cx="2382950" cy="513913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0000" bIns="45700" anchor="t" anchorCtr="0">
            <a:noAutofit/>
          </a:bodyPr>
          <a:lstStyle/>
          <a:p>
            <a:pPr marL="361950" marR="0" lvl="1" indent="-158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lang="fi-FI" sz="2400" b="1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Valintakoe</a:t>
            </a:r>
          </a:p>
        </p:txBody>
      </p:sp>
      <p:cxnSp>
        <p:nvCxnSpPr>
          <p:cNvPr id="255" name="Shape 255"/>
          <p:cNvCxnSpPr/>
          <p:nvPr/>
        </p:nvCxnSpPr>
        <p:spPr>
          <a:xfrm flipH="1">
            <a:off x="5076057" y="2888250"/>
            <a:ext cx="986215" cy="1049370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56" name="Shape 256"/>
          <p:cNvSpPr txBox="1"/>
          <p:nvPr/>
        </p:nvSpPr>
        <p:spPr>
          <a:xfrm>
            <a:off x="1056112" y="1076635"/>
            <a:ext cx="2596222" cy="513913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0000" bIns="45700" anchor="t" anchorCtr="0">
            <a:noAutofit/>
          </a:bodyPr>
          <a:lstStyle/>
          <a:p>
            <a:pPr marL="361950" marR="0" lvl="1" indent="-158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lang="fi-FI" sz="2400" b="1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Ylioppilaskoe</a:t>
            </a:r>
          </a:p>
        </p:txBody>
      </p:sp>
      <p:cxnSp>
        <p:nvCxnSpPr>
          <p:cNvPr id="257" name="Shape 257"/>
          <p:cNvCxnSpPr/>
          <p:nvPr/>
        </p:nvCxnSpPr>
        <p:spPr>
          <a:xfrm>
            <a:off x="2341719" y="1639029"/>
            <a:ext cx="0" cy="310617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58" name="Shape 258"/>
          <p:cNvSpPr txBox="1"/>
          <p:nvPr/>
        </p:nvSpPr>
        <p:spPr>
          <a:xfrm>
            <a:off x="859855" y="3561803"/>
            <a:ext cx="25209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SUORAVALINTA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6536725" y="2966375"/>
            <a:ext cx="2520900" cy="64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Yksi hakukohde, monta mahdollisuutta!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359272" y="218267"/>
            <a:ext cx="8352928" cy="8400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Tutkijaksi</a:t>
            </a:r>
          </a:p>
        </p:txBody>
      </p:sp>
      <p:cxnSp>
        <p:nvCxnSpPr>
          <p:cNvPr id="261" name="Shape 261"/>
          <p:cNvCxnSpPr/>
          <p:nvPr/>
        </p:nvCxnSpPr>
        <p:spPr>
          <a:xfrm>
            <a:off x="6062272" y="1666929"/>
            <a:ext cx="0" cy="1221321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267" name="Shape 267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18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8" name="Shape 268"/>
          <p:cNvSpPr txBox="1"/>
          <p:nvPr/>
        </p:nvSpPr>
        <p:spPr>
          <a:xfrm>
            <a:off x="2349318" y="4508370"/>
            <a:ext cx="1939676" cy="738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Aineenopettaja matemaattisissa aineissa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4283968" y="4462204"/>
            <a:ext cx="2104194" cy="8309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Aineen- ja luokanopettajan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kaksoiskelpoisuus</a:t>
            </a:r>
            <a:r>
              <a:rPr lang="fi-FI" sz="2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2754865" y="3571205"/>
            <a:ext cx="2482142" cy="47484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0000" bIns="45700" anchor="t" anchorCtr="0">
            <a:noAutofit/>
          </a:bodyPr>
          <a:lstStyle/>
          <a:p>
            <a:pPr marL="361950" marR="0" lvl="1" indent="-133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latino Linotype"/>
              <a:buNone/>
            </a:pPr>
            <a:r>
              <a:rPr lang="fi-FI" sz="20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Soveltuvuuskoe</a:t>
            </a:r>
          </a:p>
          <a:p>
            <a:pPr marL="361950" marR="0" lvl="1" indent="-1333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latino Linotype"/>
              <a:buNone/>
            </a:pPr>
            <a:endParaRPr sz="20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627063" marR="0" lvl="1" indent="-271463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latino Linotype"/>
              <a:buNone/>
            </a:pPr>
            <a:endParaRPr sz="20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cxnSp>
        <p:nvCxnSpPr>
          <p:cNvPr id="271" name="Shape 271"/>
          <p:cNvCxnSpPr/>
          <p:nvPr/>
        </p:nvCxnSpPr>
        <p:spPr>
          <a:xfrm>
            <a:off x="2931429" y="3122812"/>
            <a:ext cx="0" cy="451700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72" name="Shape 272"/>
          <p:cNvSpPr txBox="1"/>
          <p:nvPr/>
        </p:nvSpPr>
        <p:spPr>
          <a:xfrm>
            <a:off x="1133196" y="1711020"/>
            <a:ext cx="4103811" cy="1333438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0000" bIns="45700" anchor="t" anchorCtr="0">
            <a:noAutofit/>
          </a:bodyPr>
          <a:lstStyle/>
          <a:p>
            <a:pPr marL="361950" marR="0" lvl="1" indent="-158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lang="fi-FI" sz="2400" b="1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Yksi M tai kaksi C:tä </a:t>
            </a:r>
            <a:r>
              <a:rPr lang="fi-FI" sz="24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pitkästä matematiikasta, fysiikasta tai kemiasta</a:t>
            </a:r>
          </a:p>
        </p:txBody>
      </p:sp>
      <p:sp>
        <p:nvSpPr>
          <p:cNvPr id="273" name="Shape 273"/>
          <p:cNvSpPr txBox="1"/>
          <p:nvPr/>
        </p:nvSpPr>
        <p:spPr>
          <a:xfrm>
            <a:off x="5436096" y="906295"/>
            <a:ext cx="2238934" cy="470504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0000" bIns="45700" anchor="t" anchorCtr="0">
            <a:noAutofit/>
          </a:bodyPr>
          <a:lstStyle/>
          <a:p>
            <a:pPr marL="361950" marR="0" lvl="1" indent="-158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lang="fi-FI" sz="2400" b="1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Valintakoe</a:t>
            </a:r>
          </a:p>
        </p:txBody>
      </p:sp>
      <p:cxnSp>
        <p:nvCxnSpPr>
          <p:cNvPr id="274" name="Shape 274"/>
          <p:cNvCxnSpPr/>
          <p:nvPr/>
        </p:nvCxnSpPr>
        <p:spPr>
          <a:xfrm flipH="1">
            <a:off x="5336067" y="2713484"/>
            <a:ext cx="1219496" cy="857721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75" name="Shape 275"/>
          <p:cNvCxnSpPr/>
          <p:nvPr/>
        </p:nvCxnSpPr>
        <p:spPr>
          <a:xfrm flipH="1">
            <a:off x="3563888" y="4133520"/>
            <a:ext cx="144016" cy="299188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76" name="Shape 276"/>
          <p:cNvCxnSpPr/>
          <p:nvPr/>
        </p:nvCxnSpPr>
        <p:spPr>
          <a:xfrm>
            <a:off x="5003403" y="4163660"/>
            <a:ext cx="144016" cy="299188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77" name="Shape 277"/>
          <p:cNvSpPr txBox="1"/>
          <p:nvPr/>
        </p:nvSpPr>
        <p:spPr>
          <a:xfrm>
            <a:off x="1428207" y="863265"/>
            <a:ext cx="2596222" cy="513913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0000" bIns="45700" anchor="t" anchorCtr="0">
            <a:noAutofit/>
          </a:bodyPr>
          <a:lstStyle/>
          <a:p>
            <a:pPr marL="361950" marR="0" lvl="1" indent="-158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latino Linotype"/>
              <a:buNone/>
            </a:pPr>
            <a:r>
              <a:rPr lang="fi-FI" sz="2400" b="1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Ylioppilaskoe</a:t>
            </a:r>
          </a:p>
        </p:txBody>
      </p:sp>
      <p:cxnSp>
        <p:nvCxnSpPr>
          <p:cNvPr id="278" name="Shape 278"/>
          <p:cNvCxnSpPr/>
          <p:nvPr/>
        </p:nvCxnSpPr>
        <p:spPr>
          <a:xfrm>
            <a:off x="2656277" y="1428988"/>
            <a:ext cx="0" cy="310617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79" name="Shape 279"/>
          <p:cNvSpPr txBox="1"/>
          <p:nvPr/>
        </p:nvSpPr>
        <p:spPr>
          <a:xfrm>
            <a:off x="1022244" y="3173568"/>
            <a:ext cx="2520950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suoravalinta</a:t>
            </a:r>
          </a:p>
        </p:txBody>
      </p:sp>
      <p:sp>
        <p:nvSpPr>
          <p:cNvPr id="280" name="Shape 280"/>
          <p:cNvSpPr txBox="1"/>
          <p:nvPr/>
        </p:nvSpPr>
        <p:spPr>
          <a:xfrm>
            <a:off x="6695837" y="4125628"/>
            <a:ext cx="1667113" cy="646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Kaksi erillistä hakukohdetta!</a:t>
            </a:r>
          </a:p>
        </p:txBody>
      </p:sp>
      <p:sp>
        <p:nvSpPr>
          <p:cNvPr id="281" name="Shape 281"/>
          <p:cNvSpPr txBox="1"/>
          <p:nvPr/>
        </p:nvSpPr>
        <p:spPr>
          <a:xfrm>
            <a:off x="359272" y="172036"/>
            <a:ext cx="8352928" cy="8400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Opettajaksi</a:t>
            </a:r>
          </a:p>
        </p:txBody>
      </p:sp>
      <p:cxnSp>
        <p:nvCxnSpPr>
          <p:cNvPr id="282" name="Shape 282"/>
          <p:cNvCxnSpPr/>
          <p:nvPr/>
        </p:nvCxnSpPr>
        <p:spPr>
          <a:xfrm>
            <a:off x="6555563" y="1492163"/>
            <a:ext cx="0" cy="1221321"/>
          </a:xfrm>
          <a:prstGeom prst="straightConnector1">
            <a:avLst/>
          </a:prstGeom>
          <a:noFill/>
          <a:ln w="38100" cap="flat" cmpd="sng">
            <a:solidFill>
              <a:srgbClr val="1C1C1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/>
          <p:nvPr/>
        </p:nvSpPr>
        <p:spPr>
          <a:xfrm>
            <a:off x="2254625" y="943450"/>
            <a:ext cx="4557900" cy="144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000" i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Nähdään Joensuussa</a:t>
            </a:r>
            <a:r>
              <a:rPr lang="fi-FI" sz="4000" b="0" i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!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x="3563888" y="4081636"/>
            <a:ext cx="1944216" cy="6383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1" i="1">
                <a:solidFill>
                  <a:srgbClr val="009FB8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uef.fi</a:t>
            </a:r>
          </a:p>
          <a:p>
            <a:pPr marL="0" marR="0" lvl="0" indent="-127000" algn="ctr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1" i="1">
                <a:solidFill>
                  <a:srgbClr val="009FB8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opintopolku.fi</a:t>
            </a:r>
          </a:p>
        </p:txBody>
      </p:sp>
      <p:pic>
        <p:nvPicPr>
          <p:cNvPr id="289" name="Shape 289" descr="UEF_tunnu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9461" y="2388566"/>
            <a:ext cx="1688245" cy="1688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2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4" name="Shape 74"/>
          <p:cNvSpPr txBox="1"/>
          <p:nvPr/>
        </p:nvSpPr>
        <p:spPr>
          <a:xfrm>
            <a:off x="5795963" y="2204170"/>
            <a:ext cx="2520950" cy="4619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Matemaatikko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6084888" y="2996332"/>
            <a:ext cx="1871662" cy="461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Fyysikko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898823" y="908720"/>
            <a:ext cx="3528392" cy="72008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600" b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Opettajalinja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77" name="Shape 77"/>
          <p:cNvSpPr txBox="1"/>
          <p:nvPr/>
        </p:nvSpPr>
        <p:spPr>
          <a:xfrm>
            <a:off x="5435327" y="908720"/>
            <a:ext cx="3240360" cy="72008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600" b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Tutkijalinja</a:t>
            </a:r>
          </a:p>
        </p:txBody>
      </p:sp>
      <p:sp>
        <p:nvSpPr>
          <p:cNvPr id="78" name="Shape 78"/>
          <p:cNvSpPr txBox="1"/>
          <p:nvPr/>
        </p:nvSpPr>
        <p:spPr>
          <a:xfrm>
            <a:off x="755452" y="2132732"/>
            <a:ext cx="4032250" cy="8309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Aineenopettaja matemaattisissa aineissa (mat, fys, kem, tkt)</a:t>
            </a:r>
          </a:p>
        </p:txBody>
      </p:sp>
      <p:sp>
        <p:nvSpPr>
          <p:cNvPr id="79" name="Shape 79"/>
          <p:cNvSpPr txBox="1"/>
          <p:nvPr/>
        </p:nvSpPr>
        <p:spPr>
          <a:xfrm>
            <a:off x="564704" y="3335804"/>
            <a:ext cx="4248150" cy="12618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Aineenopettajan ja luokanopettajan kaksoiskelpoisuus (mat, fys, kem)</a:t>
            </a:r>
            <a:r>
              <a:rPr lang="fi-FI" sz="2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5795963" y="3766691"/>
            <a:ext cx="2160587" cy="8309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Kemisti Kemistitutkija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3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676723" y="337220"/>
            <a:ext cx="7993062" cy="792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6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Opettajalinja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465907" y="1129382"/>
            <a:ext cx="7536681" cy="47513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Aineenopettaja matemaattisissa aineissa</a:t>
            </a:r>
          </a:p>
          <a:p>
            <a:pPr marL="627063" marR="0" lvl="1" indent="-246062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alatino Linotype"/>
              <a:buChar char="–"/>
            </a:pP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Pääaineena matematiikka, fysiikka</a:t>
            </a:r>
            <a:r>
              <a:rPr lang="fi-FI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kemia tai tietojenkäsittelytiede </a:t>
            </a: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(2 vuotta)</a:t>
            </a:r>
          </a:p>
          <a:p>
            <a:pPr marL="627063" marR="0" lvl="1" indent="-246062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alatino Linotype"/>
              <a:buChar char="–"/>
            </a:pPr>
            <a:r>
              <a:rPr lang="fi-FI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</a:t>
            </a: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pettajan pedag</a:t>
            </a:r>
            <a:r>
              <a:rPr lang="fi-FI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ogiset </a:t>
            </a: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opinnot (1 vuosi)</a:t>
            </a:r>
          </a:p>
          <a:p>
            <a:pPr marL="627062" marR="0" lvl="1" indent="-246062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alatino Linotype"/>
              <a:buChar char="–"/>
            </a:pP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Sivuaineina usein matematiikka, fysiikka tai kemia (1 vuosi/aine)</a:t>
            </a:r>
          </a:p>
          <a:p>
            <a:pPr marL="627062" marR="0" lvl="1" indent="-246062" algn="l" rtl="0">
              <a:spcBef>
                <a:spcPts val="54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Palatino Linotype"/>
              <a:buChar char="–"/>
            </a:pPr>
            <a:r>
              <a:rPr lang="fi-FI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Kieli- ja viestintäopinnot sekä vapaasti valittavia opintoja</a:t>
            </a:r>
          </a:p>
          <a:p>
            <a:pPr marL="0" marR="0" lvl="0" indent="-127000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endParaRPr sz="2000" b="1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-1270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Aineenopettajan ja luokanopettajan kaksoiskelpoisuus</a:t>
            </a:r>
          </a:p>
          <a:p>
            <a:pPr marL="627063" marR="0" lvl="1" indent="-246062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alatino Linotype"/>
              <a:buChar char="–"/>
            </a:pP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Pääaineena matematiikka, fysi</a:t>
            </a:r>
            <a:r>
              <a:rPr lang="fi-FI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ikka tai kemia </a:t>
            </a: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(2 vuotta)</a:t>
            </a:r>
          </a:p>
          <a:p>
            <a:pPr marL="627062" marR="0" lvl="1" indent="-246062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alatino Linotype"/>
              <a:buChar char="–"/>
            </a:pPr>
            <a:r>
              <a:rPr lang="fi-FI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</a:t>
            </a: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pettajan pedagogiset opinnot (1 vuosi)</a:t>
            </a:r>
          </a:p>
          <a:p>
            <a:pPr marL="627063" marR="0" lvl="1" indent="-246062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alatino Linotype"/>
              <a:buChar char="–"/>
            </a:pP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Sivuaineina usein matematiikka, fysiikka tai kemia (1 vuosi)</a:t>
            </a:r>
          </a:p>
          <a:p>
            <a:pPr marL="627062" marR="0" lvl="1" indent="-246062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alatino Linotype"/>
              <a:buChar char="–"/>
            </a:pPr>
            <a:r>
              <a:rPr lang="fi-FI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Perusopetuksessa opetettavien aineiden ja aihekokonaisuuksien monialaiset opinnot</a:t>
            </a:r>
            <a:r>
              <a:rPr lang="fi-FI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(1 vuosi)</a:t>
            </a:r>
          </a:p>
          <a:p>
            <a:pPr marL="627063" marR="0" lvl="1" indent="-271463" algn="l" rtl="0">
              <a:spcBef>
                <a:spcPts val="54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Palatino Linotype"/>
              <a:buChar char="–"/>
            </a:pPr>
            <a:r>
              <a:rPr lang="fi-FI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Kieli- ja viestintäopinnot sekä vapaasti valittavia opintoja</a:t>
            </a:r>
          </a:p>
          <a:p>
            <a:pPr marL="627063" marR="0" lvl="1" indent="-385763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-127000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r>
              <a:rPr lang="fi-FI" sz="20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endParaRPr sz="1800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0745" y="2498281"/>
            <a:ext cx="1214133" cy="158016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90" name="Shape 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2999" y="192279"/>
            <a:ext cx="2331875" cy="131299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1" name="Shape 91" descr="TOHTORIN_HATTU.bm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43009" y="4750427"/>
            <a:ext cx="730796" cy="54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4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611560" y="265212"/>
            <a:ext cx="7993062" cy="1008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6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Matemaatikkolinja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461119" y="4638338"/>
            <a:ext cx="7991475" cy="5762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82563" marR="0" lvl="0" indent="-296863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r>
              <a:rPr lang="fi-FI" sz="18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Tavoitteena usein tohtorin tutkinto</a:t>
            </a:r>
          </a:p>
        </p:txBody>
      </p:sp>
      <p:pic>
        <p:nvPicPr>
          <p:cNvPr id="100" name="Shape 100" descr="File:Math lecture at TKK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750" y="1605875"/>
            <a:ext cx="3048150" cy="1903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101" name="Shape 101" descr="business_1_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6625" y="1605875"/>
            <a:ext cx="3273125" cy="19035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02" name="Shape 102"/>
          <p:cNvSpPr txBox="1"/>
          <p:nvPr/>
        </p:nvSpPr>
        <p:spPr>
          <a:xfrm>
            <a:off x="4600311" y="1098616"/>
            <a:ext cx="3660900" cy="36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Miten ja missä matematiikkaa sovelletaan?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589335" y="959753"/>
            <a:ext cx="3457575" cy="646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Mistä uusi matematiikka tulee ja </a:t>
            </a:r>
          </a:p>
          <a:p>
            <a:pPr marL="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mihin sitä tarvitaan</a:t>
            </a:r>
            <a:r>
              <a:rPr lang="fi-FI" sz="1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Shape 104"/>
          <p:cNvSpPr txBox="1"/>
          <p:nvPr/>
        </p:nvSpPr>
        <p:spPr>
          <a:xfrm>
            <a:off x="461125" y="3695225"/>
            <a:ext cx="7528500" cy="10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0000" bIns="45700" anchor="t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None/>
            </a:pP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 Joensuussa tutkimusalana </a:t>
            </a:r>
            <a:r>
              <a:rPr lang="fi-FI" sz="1800" b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kompleksianalyysi</a:t>
            </a: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ja </a:t>
            </a:r>
            <a:r>
              <a:rPr lang="fi-FI" sz="1800" b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differentiaaliyhtälöt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None/>
            </a:pP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 </a:t>
            </a:r>
            <a:r>
              <a:rPr lang="fi-FI" sz="1800" b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Monipuolinen kurssivalikoima</a:t>
            </a: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sivuaineeksi paljon vaihtoehtoja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None/>
            </a:pP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 Laajat </a:t>
            </a:r>
            <a:r>
              <a:rPr lang="fi-FI" sz="1800" b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verkostoitumismahdollisuudet</a:t>
            </a:r>
            <a:r>
              <a:rPr lang="fi-FI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Suomessa ja ulkomailla</a:t>
            </a: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05" name="Shape 105" descr="TOHTORIN_HATTU.bm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1134" y="4750427"/>
            <a:ext cx="730796" cy="54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5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2" name="Shape 112"/>
          <p:cNvSpPr txBox="1"/>
          <p:nvPr/>
        </p:nvSpPr>
        <p:spPr>
          <a:xfrm>
            <a:off x="753220" y="337220"/>
            <a:ext cx="7993062" cy="7556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6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Fyysikkolinja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468313" y="1020862"/>
            <a:ext cx="4895850" cy="45688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r>
              <a:rPr lang="fi-FI" sz="18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Erikoisalana fotoniikka ja moderni optiikka</a:t>
            </a:r>
          </a:p>
          <a:p>
            <a:pPr marL="0" marR="0" lvl="0" indent="-114300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r>
              <a:rPr lang="fi-FI" sz="18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Kansainvälinen maisteriohjelma</a:t>
            </a:r>
          </a:p>
          <a:p>
            <a:pPr marL="182563" marR="0" lvl="0" indent="-296863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r>
              <a:rPr lang="fi-FI" sz="18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Monipuoliset tutkimusaiheet:</a:t>
            </a:r>
          </a:p>
          <a:p>
            <a:pPr marL="627063" marR="0" lvl="1" indent="-271463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latino Linotype"/>
              <a:buChar char="–"/>
            </a:pPr>
            <a:r>
              <a:rPr lang="fi-FI" sz="16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Optiset mikro- ja nanorakenteet</a:t>
            </a:r>
          </a:p>
          <a:p>
            <a:pPr marL="627063" marR="0" lvl="1" indent="-271463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latino Linotype"/>
              <a:buChar char="–"/>
            </a:pPr>
            <a:r>
              <a:rPr lang="fi-FI" sz="16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Hiilinanomateriaalit </a:t>
            </a:r>
          </a:p>
          <a:p>
            <a:pPr marL="627063" marR="0" lvl="1" indent="-271463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latino Linotype"/>
              <a:buChar char="–"/>
            </a:pPr>
            <a:r>
              <a:rPr lang="fi-FI" sz="16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Biofotoniikka</a:t>
            </a:r>
          </a:p>
          <a:p>
            <a:pPr marL="627063" marR="0" lvl="1" indent="-271463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latino Linotype"/>
              <a:buChar char="–"/>
            </a:pPr>
            <a:r>
              <a:rPr lang="fi-FI" sz="16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Väritutkimus</a:t>
            </a:r>
          </a:p>
          <a:p>
            <a:pPr marL="627063" marR="0" lvl="1" indent="-271463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latino Linotype"/>
              <a:buChar char="–"/>
            </a:pPr>
            <a:r>
              <a:rPr lang="fi-FI" sz="16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LED-teknologia</a:t>
            </a:r>
          </a:p>
          <a:p>
            <a:pPr marL="627063" marR="0" lvl="1" indent="-271463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latino Linotype"/>
              <a:buChar char="–"/>
            </a:pPr>
            <a:r>
              <a:rPr lang="fi-FI" sz="1600" b="1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….</a:t>
            </a:r>
          </a:p>
          <a:p>
            <a:pPr marL="0" marR="0" lvl="0" indent="-1143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r>
              <a:rPr lang="fi-FI" sz="1800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Vahva perustutkimus ja paljon sovellusaloja eri teknologioissa</a:t>
            </a:r>
          </a:p>
          <a:p>
            <a:pPr marL="627063" marR="0" lvl="1" indent="-271463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latino Linotype"/>
              <a:buNone/>
            </a:pPr>
            <a:endParaRPr sz="1600" b="0" i="0" u="none" strike="noStrike" cap="none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182563" marR="0" lvl="0" indent="-271463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alatino Linotype"/>
              <a:buNone/>
            </a:pPr>
            <a:endParaRPr sz="1400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4" name="Shape 114" descr="dust_on_phc2"/>
          <p:cNvPicPr preferRelativeResize="0"/>
          <p:nvPr/>
        </p:nvPicPr>
        <p:blipFill rotWithShape="1">
          <a:blip r:embed="rId3">
            <a:alphaModFix/>
          </a:blip>
          <a:srcRect l="5960" t="10201" r="19414" b="12251"/>
          <a:stretch/>
        </p:blipFill>
        <p:spPr>
          <a:xfrm>
            <a:off x="5940152" y="2902546"/>
            <a:ext cx="2945591" cy="223621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4">
            <a:alphaModFix/>
          </a:blip>
          <a:srcRect l="1970" t="2350" r="1969" b="2655"/>
          <a:stretch/>
        </p:blipFill>
        <p:spPr>
          <a:xfrm>
            <a:off x="5938192" y="402211"/>
            <a:ext cx="2948491" cy="24074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116" name="Shape 116" descr="TOHTORIN_HATTU.bm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33160" y="4474916"/>
            <a:ext cx="730796" cy="54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6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171" y="428185"/>
            <a:ext cx="3064362" cy="153218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4" name="Shape 124" descr="WaterStructure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4177" y="2695821"/>
            <a:ext cx="1877528" cy="229470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5" name="Shape 125" descr="WaterUnStructured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7177" y="2695835"/>
            <a:ext cx="1877528" cy="22735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6" name="Shape 126">
            <a:hlinkClick r:id="rId6"/>
          </p:cNvPr>
          <p:cNvSpPr/>
          <p:nvPr/>
        </p:nvSpPr>
        <p:spPr>
          <a:xfrm>
            <a:off x="7335577" y="5228309"/>
            <a:ext cx="220018" cy="220018"/>
          </a:xfrm>
          <a:prstGeom prst="smileyFace">
            <a:avLst>
              <a:gd name="adj" fmla="val 4653"/>
            </a:avLst>
          </a:prstGeom>
          <a:solidFill>
            <a:schemeClr val="accent3"/>
          </a:solidFill>
          <a:ln w="25400" cap="flat" cmpd="sng">
            <a:solidFill>
              <a:srgbClr val="BABAB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3081588" y="2613725"/>
            <a:ext cx="3185700" cy="243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fi-FI">
                <a:latin typeface="Palatino Linotype"/>
                <a:ea typeface="Palatino Linotype"/>
                <a:cs typeface="Palatino Linotype"/>
                <a:sym typeface="Palatino Linotype"/>
              </a:rPr>
              <a:t>Vasemmalla oleva kuva kuvaa tavalliseen pintaan osuvaa vesipisaraa. </a:t>
            </a:r>
          </a:p>
          <a:p>
            <a:pPr marL="0" lvl="0" indent="0" algn="ctr">
              <a:spcBef>
                <a:spcPts val="0"/>
              </a:spcBef>
              <a:buNone/>
            </a:pP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fi-FI">
                <a:latin typeface="Palatino Linotype"/>
                <a:ea typeface="Palatino Linotype"/>
                <a:cs typeface="Palatino Linotype"/>
                <a:sym typeface="Palatino Linotype"/>
              </a:rPr>
              <a:t>Oikealla oleva laserilla käsiteltyyn pintaan. Pinta on vettähylkivä, hydrofobinen, koska siihen on tehty sopiva pintarakenne, jolloin pinnasta saadaan kosteutta ja vettä hylkivä. Samantapainen pinta on lootuksen lehdissä.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4377925" y="310075"/>
            <a:ext cx="4587000" cy="165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fi-FI">
                <a:latin typeface="Palatino Linotype"/>
                <a:ea typeface="Palatino Linotype"/>
                <a:cs typeface="Palatino Linotype"/>
                <a:sym typeface="Palatino Linotype"/>
              </a:rPr>
              <a:t>Metallipinnan ablatointi laserilla: lyhyillä laserpulsseilla höyrystetään metallia, jolloin siihen saadaan haluttu pintarakenne. </a:t>
            </a:r>
          </a:p>
          <a:p>
            <a:pPr marL="0" lvl="0" indent="0">
              <a:spcBef>
                <a:spcPts val="0"/>
              </a:spcBef>
              <a:buNone/>
            </a:pP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fi-FI">
                <a:latin typeface="Palatino Linotype"/>
                <a:ea typeface="Palatino Linotype"/>
                <a:cs typeface="Palatino Linotype"/>
                <a:sym typeface="Palatino Linotype"/>
              </a:rPr>
              <a:t>Suojalasit, jotka pysäyttävät kyseisen laserin aallonpituuden, täytyy suunnitella jokaiselle laserille, aallonpituudelle, erikseen.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457026" y="262401"/>
            <a:ext cx="8352928" cy="84005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Kemian tiedelinja</a:t>
            </a:r>
            <a:br>
              <a:rPr lang="fi-FI" sz="28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endParaRPr lang="fi-FI" sz="2800" b="1" i="0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553697" y="2948622"/>
            <a:ext cx="3855670" cy="30362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0000" bIns="45700" anchor="t" anchorCtr="0">
            <a:noAutofit/>
          </a:bodyPr>
          <a:lstStyle/>
          <a:p>
            <a:pPr marL="182563" marR="0" lvl="0" indent="-2968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r>
              <a:rPr lang="fi-FI" sz="1800" b="1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Kemisti</a:t>
            </a:r>
          </a:p>
          <a:p>
            <a:pPr marL="285750" marR="0" lvl="1" indent="-28575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Noto Sans Symbols"/>
              <a:buChar char="▪"/>
            </a:pPr>
            <a:r>
              <a:rPr lang="fi-FI" sz="17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Monipuoliset opinnot</a:t>
            </a:r>
          </a:p>
          <a:p>
            <a:pPr marL="285750" marR="0" lvl="1" indent="-285750" algn="l" rtl="0">
              <a:lnSpc>
                <a:spcPct val="90000"/>
              </a:lnSpc>
              <a:spcBef>
                <a:spcPts val="51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Noto Sans Symbols"/>
              <a:buChar char="▪"/>
            </a:pPr>
            <a:r>
              <a:rPr lang="fi-FI" sz="1700" b="0" i="0" u="none" strike="noStrike" cap="none">
                <a:solidFill>
                  <a:srgbClr val="353535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Valmiudet kemistin tehtäviin teollisuudessa, valtionhallinnossa ja yritystoiminnassa. </a:t>
            </a:r>
          </a:p>
          <a:p>
            <a:pPr marL="0" marR="0" lvl="0" indent="-127000" algn="l" rtl="0">
              <a:spcBef>
                <a:spcPts val="51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endParaRPr sz="2000" b="0" i="0" u="none" strike="noStrike" cap="none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5" name="Shape 135"/>
          <p:cNvSpPr txBox="1">
            <a:spLocks noGrp="1"/>
          </p:cNvSpPr>
          <p:nvPr>
            <p:ph type="dt" idx="10"/>
          </p:nvPr>
        </p:nvSpPr>
        <p:spPr>
          <a:xfrm>
            <a:off x="7488238" y="5226953"/>
            <a:ext cx="87471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>
                <a:solidFill>
                  <a:srgbClr val="353535"/>
                </a:solidFill>
                <a:latin typeface="Arial"/>
                <a:ea typeface="Arial"/>
                <a:cs typeface="Arial"/>
                <a:sym typeface="Arial"/>
              </a:rPr>
              <a:t>25.10.2017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62" cy="209021"/>
          </a:xfrm>
          <a:prstGeom prst="rect">
            <a:avLst/>
          </a:prstGeom>
          <a:noFill/>
          <a:ln>
            <a:noFill/>
          </a:ln>
        </p:spPr>
        <p:txBody>
          <a:bodyPr wrap="square" lIns="0" tIns="1800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100" b="1">
                <a:solidFill>
                  <a:srgbClr val="353535"/>
                </a:solidFill>
                <a:latin typeface="PT Sans"/>
                <a:ea typeface="PT Sans"/>
                <a:cs typeface="PT Sans"/>
                <a:sym typeface="PT Sans"/>
              </a:rPr>
              <a:t>7</a:t>
            </a:fld>
            <a:endParaRPr lang="fi-FI" sz="1100" b="1">
              <a:solidFill>
                <a:srgbClr val="35353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4395222" y="2948622"/>
            <a:ext cx="4147727" cy="34563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0000" bIns="45700" anchor="t" anchorCtr="0">
            <a:noAutofit/>
          </a:bodyPr>
          <a:lstStyle/>
          <a:p>
            <a:pPr marL="0" marR="0" lvl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alatino Linotype"/>
              <a:buNone/>
            </a:pPr>
            <a:r>
              <a:rPr lang="fi-FI" sz="1800" b="1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Kemistitutkija </a:t>
            </a:r>
          </a:p>
          <a:p>
            <a:pPr marL="360363" marR="0" lvl="1" indent="-360363" algn="l" rtl="0">
              <a:spcBef>
                <a:spcPts val="54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Noto Sans Symbols"/>
              <a:buChar char="▪"/>
            </a:pPr>
            <a:r>
              <a:rPr lang="fi-FI" sz="17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Tutkimuspainotteinen koulutus, joka antaa hyvän lähtökohdan jatko-opintoihin ja toimintaan teollisuuden tutkimus- ja tuotekehittelytehtävissä.</a:t>
            </a:r>
          </a:p>
          <a:p>
            <a:pPr marL="360363" marR="0" lvl="1" indent="-360363" algn="l" rtl="0">
              <a:spcBef>
                <a:spcPts val="51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Noto Sans Symbols"/>
              <a:buChar char="▪"/>
            </a:pPr>
            <a:r>
              <a:rPr lang="fi-FI" sz="17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Opiskelija tutkimusryhmän jäseneksi jo ensimmäisen opintovuoden jälkeen.</a:t>
            </a:r>
          </a:p>
          <a:p>
            <a:pPr marL="0" marR="0" lvl="0" indent="-127000" algn="l" rtl="0">
              <a:spcBef>
                <a:spcPts val="51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endParaRPr sz="2000" b="0" i="0" u="none" strike="noStrike" cap="none">
              <a:solidFill>
                <a:srgbClr val="353535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369888" y="277517"/>
            <a:ext cx="7993062" cy="67943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4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5076056" y="2280641"/>
            <a:ext cx="4407023" cy="4465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82563" marR="0" lvl="0" indent="-3095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Palatino Linotype"/>
              <a:buNone/>
            </a:pPr>
            <a:endParaRPr sz="20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539552" y="509444"/>
            <a:ext cx="5976664" cy="17403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0000" bIns="45700" anchor="t" anchorCtr="0">
            <a:noAutofit/>
          </a:bodyPr>
          <a:lstStyle/>
          <a:p>
            <a:pPr marL="182563" marR="0" lvl="0" indent="-3095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latino Linotype"/>
              <a:buNone/>
            </a:pPr>
            <a:endParaRPr sz="2000" b="1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285750" marR="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fi-FI"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Laaja-alainen, kansainvälinen kemistin tai kemistitutkijan koulutus uusituissa moderneissa tiloissa.</a:t>
            </a:r>
            <a:r>
              <a:rPr lang="fi-FI" sz="1800" b="0" i="0" u="none" strike="noStrike" cap="none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</a:p>
          <a:p>
            <a:pPr marL="285750" marR="0" lvl="1" indent="-28575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fi-FI"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Monipuolinen sivuainevalikoima</a:t>
            </a:r>
          </a:p>
          <a:p>
            <a:pPr marL="285750" marR="0" lvl="1" indent="-28575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fi-FI"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Mahdollisuus jatkokoulutukseen tohtoriksi asti</a:t>
            </a:r>
          </a:p>
          <a:p>
            <a:pPr marL="285750" marR="0" lvl="1" indent="-28575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fi-FI"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Ura kotimaassa tai ulkomailla </a:t>
            </a:r>
          </a:p>
          <a:p>
            <a:pPr marL="182563" marR="0" lvl="1" indent="-271463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latino Linotype"/>
              <a:buNone/>
            </a:pPr>
            <a:endParaRPr sz="1400" b="0" i="0" u="none" strike="noStrike" cap="none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182563" marR="0" lvl="1" indent="-271463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latino Linotype"/>
              <a:buNone/>
            </a:pPr>
            <a:endParaRPr sz="1400" b="0" i="0" u="none" strike="noStrike" cap="none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182563" marR="0" lvl="1" indent="-271463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latino Linotype"/>
              <a:buNone/>
            </a:pPr>
            <a:endParaRPr sz="1400" b="0" i="0" u="none" strike="noStrike" cap="none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182563" marR="0" lvl="0" indent="-309563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latino Linotype"/>
              <a:buNone/>
            </a:pPr>
            <a:endParaRPr sz="2000" b="1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2835" y="540870"/>
            <a:ext cx="2763874" cy="1835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395536" y="486813"/>
            <a:ext cx="8352900" cy="840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fi-FI"/>
              <a:t>Kemian tutkimusta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395532" y="1537226"/>
            <a:ext cx="3128400" cy="3005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fi-FI">
                <a:solidFill>
                  <a:srgbClr val="008C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fi-FI"/>
              <a:t>Valoherkät materiaalit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fi-FI">
                <a:solidFill>
                  <a:srgbClr val="008C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fi-FI"/>
              <a:t>Bioöljyt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fi-FI">
                <a:solidFill>
                  <a:srgbClr val="008C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fi-FI"/>
              <a:t>Allergeenit</a:t>
            </a:r>
          </a:p>
          <a:p>
            <a:pPr marL="182563" lvl="0" indent="-55562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00" cy="209100"/>
          </a:xfrm>
          <a:prstGeom prst="rect">
            <a:avLst/>
          </a:prstGeom>
        </p:spPr>
        <p:txBody>
          <a:bodyPr wrap="square" lIns="0" tIns="1800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 lang="fi-FI"/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0025" y="1263863"/>
            <a:ext cx="2609850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0275" y="1263863"/>
            <a:ext cx="2628900" cy="19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/>
        </p:nvSpPr>
        <p:spPr>
          <a:xfrm>
            <a:off x="3080800" y="3172600"/>
            <a:ext cx="3048300" cy="187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algn="ctr" rtl="0">
              <a:lnSpc>
                <a:spcPct val="115000"/>
              </a:lnSpc>
              <a:spcBef>
                <a:spcPts val="0"/>
              </a:spcBef>
              <a:buClr>
                <a:schemeClr val="accent4"/>
              </a:buClr>
              <a:buSzPts val="1100"/>
              <a:buFont typeface="Arial"/>
              <a:buNone/>
            </a:pPr>
            <a:r>
              <a:rPr lang="fi-FI" sz="1600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Ympäröivien ligandien muokkaus kulta-kupari –yhdisteissä tuottaa erivärisen </a:t>
            </a:r>
            <a:r>
              <a:rPr lang="fi-FI" sz="1600" b="1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luminesenssin</a:t>
            </a:r>
            <a:r>
              <a:rPr lang="fi-FI" sz="1600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kun liuoksia viritetään UV-valolla. Ilmiötä voi hyödyntää esimerkiksi OLED –teknologiassa.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6129100" y="3303600"/>
            <a:ext cx="2932500" cy="212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algn="ctr" rtl="0">
              <a:lnSpc>
                <a:spcPct val="115000"/>
              </a:lnSpc>
              <a:spcBef>
                <a:spcPts val="0"/>
              </a:spcBef>
              <a:buClr>
                <a:schemeClr val="accent4"/>
              </a:buClr>
              <a:buSzPts val="1100"/>
              <a:buFont typeface="Arial"/>
              <a:buNone/>
            </a:pPr>
            <a:r>
              <a:rPr lang="fi-FI" sz="1600" b="1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Korkean erotuskyvyn massaspektrometria</a:t>
            </a:r>
            <a:r>
              <a:rPr lang="fi-FI" sz="1600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fi-FI" sz="1600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on modernin analyyttisen kemian työväline. Massaspektrometrilla voidaan selvittää sekä pienten että suurten molekyylien rakenne sekä tutkia monimutkaisia seoksia, esim. raakaöljyä.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395536" y="547688"/>
            <a:ext cx="8352900" cy="840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fi-FI"/>
              <a:t>Kemian tutkimusta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395532" y="1537225"/>
            <a:ext cx="3093900" cy="348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fi-FI">
                <a:solidFill>
                  <a:srgbClr val="008C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fi-FI"/>
              <a:t>Pakokaasukatalyytit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fi-FI">
                <a:solidFill>
                  <a:srgbClr val="008C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fi-FI"/>
              <a:t>Polymeerit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70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fi-FI">
                <a:solidFill>
                  <a:srgbClr val="008C99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fi-FI"/>
              <a:t>Nanomateriaalit</a:t>
            </a:r>
          </a:p>
          <a:p>
            <a:pPr marL="182563" lvl="0" indent="-55562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8351838" y="5214600"/>
            <a:ext cx="360300" cy="209100"/>
          </a:xfrm>
          <a:prstGeom prst="rect">
            <a:avLst/>
          </a:prstGeom>
        </p:spPr>
        <p:txBody>
          <a:bodyPr wrap="square" lIns="0" tIns="1800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 lang="fi-FI"/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9732" y="1171388"/>
            <a:ext cx="1781175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/>
        </p:nvSpPr>
        <p:spPr>
          <a:xfrm rot="5400000">
            <a:off x="5722575" y="1710875"/>
            <a:ext cx="2049900" cy="88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fi-FI" sz="1100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http://www.tekniikkatalous.fi/tekniikka/metalli/2005-10-13/Katalysaattoripakko-tulee-dieselautoihin-3273056.html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684750" y="3364500"/>
            <a:ext cx="3792300" cy="185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algn="ctr" rtl="0">
              <a:lnSpc>
                <a:spcPct val="115000"/>
              </a:lnSpc>
              <a:spcBef>
                <a:spcPts val="0"/>
              </a:spcBef>
              <a:buClr>
                <a:schemeClr val="accent4"/>
              </a:buClr>
              <a:buSzPts val="1100"/>
              <a:buFont typeface="Arial"/>
              <a:buNone/>
            </a:pPr>
            <a:r>
              <a:rPr lang="fi-FI" sz="1600" b="1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Kuinka paljon pinta-alaa on keskimäärin maitopurkin kokoisessa (tilavuus 1 litra) katalysaattorissa?</a:t>
            </a:r>
          </a:p>
          <a:p>
            <a:pPr marL="0" lvl="0" indent="-69850" algn="ctr" rtl="0">
              <a:lnSpc>
                <a:spcPct val="115000"/>
              </a:lnSpc>
              <a:spcBef>
                <a:spcPts val="0"/>
              </a:spcBef>
              <a:buClr>
                <a:schemeClr val="accent4"/>
              </a:buClr>
              <a:buSzPts val="1100"/>
              <a:buFont typeface="Arial"/>
              <a:buNone/>
            </a:pPr>
            <a:r>
              <a:rPr lang="fi-FI" sz="1600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”Ainakin 10 000 m</a:t>
            </a:r>
            <a:r>
              <a:rPr lang="fi-FI" sz="1800" i="1" baseline="30000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2</a:t>
            </a:r>
            <a:r>
              <a:rPr lang="fi-FI" sz="1600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joka vastaa siis sadan keskiverto omakotitalon pinta-alaa.”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4727350" y="3364500"/>
            <a:ext cx="3278700" cy="185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algn="ctr" rtl="0">
              <a:lnSpc>
                <a:spcPct val="115000"/>
              </a:lnSpc>
              <a:spcBef>
                <a:spcPts val="0"/>
              </a:spcBef>
              <a:buClr>
                <a:schemeClr val="accent4"/>
              </a:buClr>
              <a:buSzPts val="1100"/>
              <a:buFont typeface="Arial"/>
              <a:buNone/>
            </a:pPr>
            <a:r>
              <a:rPr lang="fi-FI" sz="1600" b="1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Kuinka monta litraa pakokaasua maitopurkin kokoinen (yhden litran) katalysaattori puhdistaa yhdessä tunnissa henkilöautossa?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fi-FI" sz="1600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”Ainakin 100 000 litraa, jopa </a:t>
            </a:r>
          </a:p>
          <a:p>
            <a:pPr marL="0" lvl="0" indent="-69850" algn="ctr" rtl="0">
              <a:lnSpc>
                <a:spcPct val="115000"/>
              </a:lnSpc>
              <a:spcBef>
                <a:spcPts val="0"/>
              </a:spcBef>
              <a:buClr>
                <a:schemeClr val="accent4"/>
              </a:buClr>
              <a:buSzPts val="1100"/>
              <a:buFont typeface="Arial"/>
              <a:buNone/>
            </a:pPr>
            <a:r>
              <a:rPr lang="fi-FI" sz="1600" i="1">
                <a:solidFill>
                  <a:srgbClr val="1D1D1C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500 000 litraa.”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EF Basic">
  <a:themeElements>
    <a:clrScheme name="UEF">
      <a:dk1>
        <a:srgbClr val="1D1D1C"/>
      </a:dk1>
      <a:lt1>
        <a:srgbClr val="FFFFFF"/>
      </a:lt1>
      <a:dk2>
        <a:srgbClr val="1D1D1C"/>
      </a:dk2>
      <a:lt2>
        <a:srgbClr val="D4D4D4"/>
      </a:lt2>
      <a:accent1>
        <a:srgbClr val="D4D800"/>
      </a:accent1>
      <a:accent2>
        <a:srgbClr val="008C99"/>
      </a:accent2>
      <a:accent3>
        <a:srgbClr val="FFFFFF"/>
      </a:accent3>
      <a:accent4>
        <a:srgbClr val="000000"/>
      </a:accent4>
      <a:accent5>
        <a:srgbClr val="E6E9AA"/>
      </a:accent5>
      <a:accent6>
        <a:srgbClr val="005D7B"/>
      </a:accent6>
      <a:hlink>
        <a:srgbClr val="009FB8"/>
      </a:hlink>
      <a:folHlink>
        <a:srgbClr val="F9B7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D4D4D4"/>
      </a:lt2>
      <a:accent1>
        <a:srgbClr val="D4D800"/>
      </a:accent1>
      <a:accent2>
        <a:srgbClr val="006788"/>
      </a:accent2>
      <a:accent3>
        <a:srgbClr val="FFFFFF"/>
      </a:accent3>
      <a:accent4>
        <a:srgbClr val="000000"/>
      </a:accent4>
      <a:accent5>
        <a:srgbClr val="E6E9AA"/>
      </a:accent5>
      <a:accent6>
        <a:srgbClr val="005D7B"/>
      </a:accent6>
      <a:hlink>
        <a:srgbClr val="009FB8"/>
      </a:hlink>
      <a:folHlink>
        <a:srgbClr val="F9B7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647</Words>
  <Application>Microsoft Office PowerPoint</Application>
  <PresentationFormat>Näytössä katseltava esitys (16:10)</PresentationFormat>
  <Paragraphs>165</Paragraphs>
  <Slides>19</Slides>
  <Notes>19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4" baseType="lpstr">
      <vt:lpstr>Arial</vt:lpstr>
      <vt:lpstr>Noto Sans Symbols</vt:lpstr>
      <vt:lpstr>Palatino Linotype</vt:lpstr>
      <vt:lpstr>PT Sans</vt:lpstr>
      <vt:lpstr>UEF Basic</vt:lpstr>
      <vt:lpstr>Tervetuloa Joensuuhun</vt:lpstr>
      <vt:lpstr>PowerPoint-esitys</vt:lpstr>
      <vt:lpstr>PowerPoint-esitys</vt:lpstr>
      <vt:lpstr>PowerPoint-esitys</vt:lpstr>
      <vt:lpstr>PowerPoint-esitys</vt:lpstr>
      <vt:lpstr>PowerPoint-esitys</vt:lpstr>
      <vt:lpstr>Kemian tiedelinja </vt:lpstr>
      <vt:lpstr>Kemian tutkimusta</vt:lpstr>
      <vt:lpstr>Kemian tutkimusta</vt:lpstr>
      <vt:lpstr>PowerPoint-esitys</vt:lpstr>
      <vt:lpstr>PowerPoint-esitys</vt:lpstr>
      <vt:lpstr>Tiedekerhot  </vt:lpstr>
      <vt:lpstr>PowerPoint-esitys</vt:lpstr>
      <vt:lpstr>PowerPoint-esitys</vt:lpstr>
      <vt:lpstr>Tulevaisuus</vt:lpstr>
      <vt:lpstr>Menestyminen ylioppilaskirjoituksissa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Tervetuloa Joensuuhun</dc:title>
  <cp:lastModifiedBy>Afrin Adiba</cp:lastModifiedBy>
  <cp:revision>2</cp:revision>
  <dcterms:modified xsi:type="dcterms:W3CDTF">2018-01-16T20:03:12Z</dcterms:modified>
</cp:coreProperties>
</file>