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9" r:id="rId12"/>
    <p:sldId id="266" r:id="rId13"/>
    <p:sldId id="268" r:id="rId14"/>
    <p:sldId id="267" r:id="rId15"/>
    <p:sldId id="270" r:id="rId16"/>
    <p:sldId id="271" r:id="rId17"/>
    <p:sldId id="272" r:id="rId18"/>
    <p:sldId id="274" r:id="rId19"/>
    <p:sldId id="275" r:id="rId20"/>
    <p:sldId id="276" r:id="rId21"/>
    <p:sldId id="277" r:id="rId22"/>
    <p:sldId id="278" r:id="rId23"/>
    <p:sldId id="279" r:id="rId24"/>
    <p:sldId id="280"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29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A09E0A8-AAE2-4129-93AF-61BE2421DFB2}" type="datetimeFigureOut">
              <a:rPr lang="ru-RU" smtClean="0"/>
              <a:t>04.03.2014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B86BAE7-5D7E-4085-99FA-D9EDDDF31839}" type="slidenum">
              <a:rPr lang="ru-RU" smtClean="0"/>
              <a:t>‹#›</a:t>
            </a:fld>
            <a:endParaRPr lang="ru-RU"/>
          </a:p>
        </p:txBody>
      </p:sp>
    </p:spTree>
    <p:extLst>
      <p:ext uri="{BB962C8B-B14F-4D97-AF65-F5344CB8AC3E}">
        <p14:creationId xmlns:p14="http://schemas.microsoft.com/office/powerpoint/2010/main" val="3473646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A09E0A8-AAE2-4129-93AF-61BE2421DFB2}" type="datetimeFigureOut">
              <a:rPr lang="ru-RU" smtClean="0"/>
              <a:t>04.03.2014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B86BAE7-5D7E-4085-99FA-D9EDDDF31839}" type="slidenum">
              <a:rPr lang="ru-RU" smtClean="0"/>
              <a:t>‹#›</a:t>
            </a:fld>
            <a:endParaRPr lang="ru-RU"/>
          </a:p>
        </p:txBody>
      </p:sp>
    </p:spTree>
    <p:extLst>
      <p:ext uri="{BB962C8B-B14F-4D97-AF65-F5344CB8AC3E}">
        <p14:creationId xmlns:p14="http://schemas.microsoft.com/office/powerpoint/2010/main" val="433661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A09E0A8-AAE2-4129-93AF-61BE2421DFB2}" type="datetimeFigureOut">
              <a:rPr lang="ru-RU" smtClean="0"/>
              <a:t>04.03.2014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B86BAE7-5D7E-4085-99FA-D9EDDDF31839}" type="slidenum">
              <a:rPr lang="ru-RU" smtClean="0"/>
              <a:t>‹#›</a:t>
            </a:fld>
            <a:endParaRPr lang="ru-RU"/>
          </a:p>
        </p:txBody>
      </p:sp>
    </p:spTree>
    <p:extLst>
      <p:ext uri="{BB962C8B-B14F-4D97-AF65-F5344CB8AC3E}">
        <p14:creationId xmlns:p14="http://schemas.microsoft.com/office/powerpoint/2010/main" val="730656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A09E0A8-AAE2-4129-93AF-61BE2421DFB2}" type="datetimeFigureOut">
              <a:rPr lang="ru-RU" smtClean="0"/>
              <a:t>04.03.2014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B86BAE7-5D7E-4085-99FA-D9EDDDF31839}" type="slidenum">
              <a:rPr lang="ru-RU" smtClean="0"/>
              <a:t>‹#›</a:t>
            </a:fld>
            <a:endParaRPr lang="ru-RU"/>
          </a:p>
        </p:txBody>
      </p:sp>
    </p:spTree>
    <p:extLst>
      <p:ext uri="{BB962C8B-B14F-4D97-AF65-F5344CB8AC3E}">
        <p14:creationId xmlns:p14="http://schemas.microsoft.com/office/powerpoint/2010/main" val="3786666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A09E0A8-AAE2-4129-93AF-61BE2421DFB2}" type="datetimeFigureOut">
              <a:rPr lang="ru-RU" smtClean="0"/>
              <a:t>04.03.2014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B86BAE7-5D7E-4085-99FA-D9EDDDF31839}" type="slidenum">
              <a:rPr lang="ru-RU" smtClean="0"/>
              <a:t>‹#›</a:t>
            </a:fld>
            <a:endParaRPr lang="ru-RU"/>
          </a:p>
        </p:txBody>
      </p:sp>
    </p:spTree>
    <p:extLst>
      <p:ext uri="{BB962C8B-B14F-4D97-AF65-F5344CB8AC3E}">
        <p14:creationId xmlns:p14="http://schemas.microsoft.com/office/powerpoint/2010/main" val="1849099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A09E0A8-AAE2-4129-93AF-61BE2421DFB2}" type="datetimeFigureOut">
              <a:rPr lang="ru-RU" smtClean="0"/>
              <a:t>04.03.2014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B86BAE7-5D7E-4085-99FA-D9EDDDF31839}" type="slidenum">
              <a:rPr lang="ru-RU" smtClean="0"/>
              <a:t>‹#›</a:t>
            </a:fld>
            <a:endParaRPr lang="ru-RU"/>
          </a:p>
        </p:txBody>
      </p:sp>
    </p:spTree>
    <p:extLst>
      <p:ext uri="{BB962C8B-B14F-4D97-AF65-F5344CB8AC3E}">
        <p14:creationId xmlns:p14="http://schemas.microsoft.com/office/powerpoint/2010/main" val="654649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A09E0A8-AAE2-4129-93AF-61BE2421DFB2}" type="datetimeFigureOut">
              <a:rPr lang="ru-RU" smtClean="0"/>
              <a:t>04.03.2014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B86BAE7-5D7E-4085-99FA-D9EDDDF31839}" type="slidenum">
              <a:rPr lang="ru-RU" smtClean="0"/>
              <a:t>‹#›</a:t>
            </a:fld>
            <a:endParaRPr lang="ru-RU"/>
          </a:p>
        </p:txBody>
      </p:sp>
    </p:spTree>
    <p:extLst>
      <p:ext uri="{BB962C8B-B14F-4D97-AF65-F5344CB8AC3E}">
        <p14:creationId xmlns:p14="http://schemas.microsoft.com/office/powerpoint/2010/main" val="1237576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A09E0A8-AAE2-4129-93AF-61BE2421DFB2}" type="datetimeFigureOut">
              <a:rPr lang="ru-RU" smtClean="0"/>
              <a:t>04.03.2014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B86BAE7-5D7E-4085-99FA-D9EDDDF31839}" type="slidenum">
              <a:rPr lang="ru-RU" smtClean="0"/>
              <a:t>‹#›</a:t>
            </a:fld>
            <a:endParaRPr lang="ru-RU"/>
          </a:p>
        </p:txBody>
      </p:sp>
    </p:spTree>
    <p:extLst>
      <p:ext uri="{BB962C8B-B14F-4D97-AF65-F5344CB8AC3E}">
        <p14:creationId xmlns:p14="http://schemas.microsoft.com/office/powerpoint/2010/main" val="3112192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A09E0A8-AAE2-4129-93AF-61BE2421DFB2}" type="datetimeFigureOut">
              <a:rPr lang="ru-RU" smtClean="0"/>
              <a:t>04.03.2014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B86BAE7-5D7E-4085-99FA-D9EDDDF31839}" type="slidenum">
              <a:rPr lang="ru-RU" smtClean="0"/>
              <a:t>‹#›</a:t>
            </a:fld>
            <a:endParaRPr lang="ru-RU"/>
          </a:p>
        </p:txBody>
      </p:sp>
    </p:spTree>
    <p:extLst>
      <p:ext uri="{BB962C8B-B14F-4D97-AF65-F5344CB8AC3E}">
        <p14:creationId xmlns:p14="http://schemas.microsoft.com/office/powerpoint/2010/main" val="3915558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A09E0A8-AAE2-4129-93AF-61BE2421DFB2}" type="datetimeFigureOut">
              <a:rPr lang="ru-RU" smtClean="0"/>
              <a:t>04.03.2014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B86BAE7-5D7E-4085-99FA-D9EDDDF31839}" type="slidenum">
              <a:rPr lang="ru-RU" smtClean="0"/>
              <a:t>‹#›</a:t>
            </a:fld>
            <a:endParaRPr lang="ru-RU"/>
          </a:p>
        </p:txBody>
      </p:sp>
    </p:spTree>
    <p:extLst>
      <p:ext uri="{BB962C8B-B14F-4D97-AF65-F5344CB8AC3E}">
        <p14:creationId xmlns:p14="http://schemas.microsoft.com/office/powerpoint/2010/main" val="13969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A09E0A8-AAE2-4129-93AF-61BE2421DFB2}" type="datetimeFigureOut">
              <a:rPr lang="ru-RU" smtClean="0"/>
              <a:t>04.03.2014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B86BAE7-5D7E-4085-99FA-D9EDDDF31839}" type="slidenum">
              <a:rPr lang="ru-RU" smtClean="0"/>
              <a:t>‹#›</a:t>
            </a:fld>
            <a:endParaRPr lang="ru-RU"/>
          </a:p>
        </p:txBody>
      </p:sp>
    </p:spTree>
    <p:extLst>
      <p:ext uri="{BB962C8B-B14F-4D97-AF65-F5344CB8AC3E}">
        <p14:creationId xmlns:p14="http://schemas.microsoft.com/office/powerpoint/2010/main" val="651717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09E0A8-AAE2-4129-93AF-61BE2421DFB2}" type="datetimeFigureOut">
              <a:rPr lang="ru-RU" smtClean="0"/>
              <a:t>04.03.2014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86BAE7-5D7E-4085-99FA-D9EDDDF31839}" type="slidenum">
              <a:rPr lang="ru-RU" smtClean="0"/>
              <a:t>‹#›</a:t>
            </a:fld>
            <a:endParaRPr lang="ru-RU"/>
          </a:p>
        </p:txBody>
      </p:sp>
    </p:spTree>
    <p:extLst>
      <p:ext uri="{BB962C8B-B14F-4D97-AF65-F5344CB8AC3E}">
        <p14:creationId xmlns:p14="http://schemas.microsoft.com/office/powerpoint/2010/main" val="11942819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1"/>
            <a:ext cx="9114331" cy="1124743"/>
          </a:xfrm>
        </p:spPr>
        <p:txBody>
          <a:bodyPr>
            <a:normAutofit fontScale="90000"/>
          </a:bodyPr>
          <a:lstStyle/>
          <a:p>
            <a:r>
              <a:rPr lang="en-US" b="1" i="1" dirty="0"/>
              <a:t>Elements of Optimal Control Theory.   </a:t>
            </a:r>
            <a:r>
              <a:rPr lang="en-US" b="1" i="1" dirty="0" err="1"/>
              <a:t>Pontryagin's</a:t>
            </a:r>
            <a:r>
              <a:rPr lang="en-US" b="1" i="1" dirty="0"/>
              <a:t> Maximum Principle.</a:t>
            </a:r>
            <a:endParaRPr lang="ru-RU" dirty="0"/>
          </a:p>
        </p:txBody>
      </p:sp>
      <p:pic>
        <p:nvPicPr>
          <p:cNvPr id="4" name="Рисунок 3" descr="http://7iskusstv.com/2011/Nomer11/Pontrjagin.jpg"/>
          <p:cNvPicPr/>
          <p:nvPr/>
        </p:nvPicPr>
        <p:blipFill>
          <a:blip r:embed="rId2">
            <a:extLst>
              <a:ext uri="{28A0092B-C50C-407E-A947-70E740481C1C}">
                <a14:useLocalDpi xmlns:a14="http://schemas.microsoft.com/office/drawing/2010/main" val="0"/>
              </a:ext>
            </a:extLst>
          </a:blip>
          <a:srcRect/>
          <a:stretch>
            <a:fillRect/>
          </a:stretch>
        </p:blipFill>
        <p:spPr bwMode="auto">
          <a:xfrm>
            <a:off x="0" y="1412776"/>
            <a:ext cx="4139952" cy="5328592"/>
          </a:xfrm>
          <a:prstGeom prst="rect">
            <a:avLst/>
          </a:prstGeom>
          <a:noFill/>
          <a:ln>
            <a:noFill/>
          </a:ln>
        </p:spPr>
      </p:pic>
      <p:sp>
        <p:nvSpPr>
          <p:cNvPr id="6" name="Прямоугольник 5"/>
          <p:cNvSpPr/>
          <p:nvPr/>
        </p:nvSpPr>
        <p:spPr>
          <a:xfrm>
            <a:off x="4139952" y="1570722"/>
            <a:ext cx="5004047" cy="5170646"/>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Lev </a:t>
            </a:r>
            <a:r>
              <a:rPr lang="en-US" sz="2400" b="1" dirty="0" err="1">
                <a:latin typeface="Times New Roman" panose="02020603050405020304" pitchFamily="18" charset="0"/>
                <a:cs typeface="Times New Roman" panose="02020603050405020304" pitchFamily="18" charset="0"/>
              </a:rPr>
              <a:t>Semenovich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Pontryagin</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a:t>
            </a:r>
            <a:r>
              <a:rPr lang="vi-VN" sz="2400" dirty="0" smtClean="0">
                <a:latin typeface="Times New Roman" panose="02020603050405020304" pitchFamily="18" charset="0"/>
                <a:cs typeface="Times New Roman" panose="02020603050405020304" pitchFamily="18" charset="0"/>
              </a:rPr>
              <a:t>3 </a:t>
            </a:r>
            <a:r>
              <a:rPr lang="en-US" sz="2400" dirty="0">
                <a:latin typeface="Times New Roman" panose="02020603050405020304" pitchFamily="18" charset="0"/>
                <a:cs typeface="Times New Roman" panose="02020603050405020304" pitchFamily="18" charset="0"/>
              </a:rPr>
              <a:t>September 1908 – 3 May 1988) </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was </a:t>
            </a:r>
            <a:r>
              <a:rPr lang="en-US" sz="2400" dirty="0">
                <a:latin typeface="Times New Roman" panose="02020603050405020304" pitchFamily="18" charset="0"/>
                <a:cs typeface="Times New Roman" panose="02020603050405020304" pitchFamily="18" charset="0"/>
              </a:rPr>
              <a:t>a </a:t>
            </a:r>
            <a:r>
              <a:rPr lang="en-US" sz="2400" dirty="0" smtClean="0">
                <a:latin typeface="Times New Roman" panose="02020603050405020304" pitchFamily="18" charset="0"/>
                <a:cs typeface="Times New Roman" panose="02020603050405020304" pitchFamily="18" charset="0"/>
              </a:rPr>
              <a:t>Russian mathematician.</a:t>
            </a:r>
          </a:p>
          <a:p>
            <a:endParaRPr lang="en-US" sz="2400" dirty="0" smtClean="0">
              <a:latin typeface="Times New Roman" panose="02020603050405020304" pitchFamily="18" charset="0"/>
              <a:cs typeface="Times New Roman" panose="02020603050405020304" pitchFamily="18" charset="0"/>
            </a:endParaRPr>
          </a:p>
          <a:p>
            <a:pPr algn="just"/>
            <a:r>
              <a:rPr lang="en-US" sz="2600" dirty="0" smtClean="0">
                <a:latin typeface="Times New Roman" panose="02020603050405020304" pitchFamily="18" charset="0"/>
                <a:cs typeface="Times New Roman" panose="02020603050405020304" pitchFamily="18" charset="0"/>
              </a:rPr>
              <a:t>He </a:t>
            </a:r>
            <a:r>
              <a:rPr lang="en-US" sz="2600" dirty="0">
                <a:latin typeface="Times New Roman" panose="02020603050405020304" pitchFamily="18" charset="0"/>
                <a:cs typeface="Times New Roman" panose="02020603050405020304" pitchFamily="18" charset="0"/>
              </a:rPr>
              <a:t>was born in </a:t>
            </a:r>
            <a:r>
              <a:rPr lang="en-US" sz="2600" dirty="0" smtClean="0">
                <a:latin typeface="Times New Roman" panose="02020603050405020304" pitchFamily="18" charset="0"/>
                <a:cs typeface="Times New Roman" panose="02020603050405020304" pitchFamily="18" charset="0"/>
              </a:rPr>
              <a:t>Moscow</a:t>
            </a:r>
            <a:r>
              <a:rPr lang="en-US" sz="2600" dirty="0">
                <a:latin typeface="Times New Roman" panose="02020603050405020304" pitchFamily="18" charset="0"/>
                <a:cs typeface="Times New Roman" panose="02020603050405020304" pitchFamily="18" charset="0"/>
              </a:rPr>
              <a:t> and lost his eyesight due to a </a:t>
            </a:r>
            <a:r>
              <a:rPr lang="en-US" sz="2600" dirty="0" smtClean="0">
                <a:latin typeface="Times New Roman" panose="02020603050405020304" pitchFamily="18" charset="0"/>
                <a:cs typeface="Times New Roman" panose="02020603050405020304" pitchFamily="18" charset="0"/>
              </a:rPr>
              <a:t>primus stove explosion </a:t>
            </a:r>
            <a:r>
              <a:rPr lang="en-US" sz="2600" dirty="0">
                <a:latin typeface="Times New Roman" panose="02020603050405020304" pitchFamily="18" charset="0"/>
                <a:cs typeface="Times New Roman" panose="02020603050405020304" pitchFamily="18" charset="0"/>
              </a:rPr>
              <a:t>when he was 14. Despite his blindness he was able to become one of the greatest mathematicians of the 20th </a:t>
            </a:r>
            <a:r>
              <a:rPr lang="en-US" sz="2600" dirty="0" smtClean="0">
                <a:latin typeface="Times New Roman" panose="02020603050405020304" pitchFamily="18" charset="0"/>
                <a:cs typeface="Times New Roman" panose="02020603050405020304" pitchFamily="18" charset="0"/>
              </a:rPr>
              <a:t>century. He </a:t>
            </a:r>
            <a:r>
              <a:rPr lang="en-US" sz="2600" dirty="0">
                <a:latin typeface="Times New Roman" panose="02020603050405020304" pitchFamily="18" charset="0"/>
                <a:cs typeface="Times New Roman" panose="02020603050405020304" pitchFamily="18" charset="0"/>
              </a:rPr>
              <a:t>made major discoveries in a number of fields of mathematics, including </a:t>
            </a:r>
            <a:r>
              <a:rPr lang="en-US" sz="2600" dirty="0" smtClean="0">
                <a:latin typeface="Times New Roman" panose="02020603050405020304" pitchFamily="18" charset="0"/>
                <a:cs typeface="Times New Roman" panose="02020603050405020304" pitchFamily="18" charset="0"/>
              </a:rPr>
              <a:t>algebraic topology</a:t>
            </a:r>
            <a:r>
              <a:rPr lang="en-US" sz="2600" dirty="0">
                <a:latin typeface="Times New Roman" panose="02020603050405020304" pitchFamily="18" charset="0"/>
                <a:cs typeface="Times New Roman" panose="02020603050405020304" pitchFamily="18" charset="0"/>
              </a:rPr>
              <a:t> and </a:t>
            </a:r>
            <a:r>
              <a:rPr lang="en-US" sz="2600" dirty="0" smtClean="0">
                <a:latin typeface="Times New Roman" panose="02020603050405020304" pitchFamily="18" charset="0"/>
                <a:cs typeface="Times New Roman" panose="02020603050405020304" pitchFamily="18" charset="0"/>
              </a:rPr>
              <a:t>differential topology .</a:t>
            </a:r>
            <a:endParaRPr lang="ru-RU"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67954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196752"/>
          </a:xfrm>
        </p:spPr>
        <p:txBody>
          <a:bodyPr>
            <a:normAutofit fontScale="90000"/>
          </a:bodyPr>
          <a:lstStyle/>
          <a:p>
            <a:r>
              <a:rPr lang="en-US" dirty="0" smtClean="0"/>
              <a:t>Consider the optimal control problem with a free right end and a fixed time:</a:t>
            </a:r>
            <a:endParaRPr lang="ru-RU" dirty="0"/>
          </a:p>
        </p:txBody>
      </p:sp>
      <mc:AlternateContent xmlns:mc="http://schemas.openxmlformats.org/markup-compatibility/2006" xmlns:a14="http://schemas.microsoft.com/office/drawing/2010/main">
        <mc:Choice Requires="a14">
          <p:sp>
            <p:nvSpPr>
              <p:cNvPr id="3" name="Объект 2"/>
              <p:cNvSpPr>
                <a:spLocks noGrp="1"/>
              </p:cNvSpPr>
              <p:nvPr>
                <p:ph idx="1"/>
              </p:nvPr>
            </p:nvSpPr>
            <p:spPr>
              <a:xfrm>
                <a:off x="0" y="1556792"/>
                <a:ext cx="9144000" cy="5301208"/>
              </a:xfrm>
            </p:spPr>
            <p:txBody>
              <a:bodyPr>
                <a:noAutofit/>
              </a:bodyPr>
              <a:lstStyle/>
              <a:p>
                <a:pPr marL="0" indent="0">
                  <a:buNone/>
                </a:pPr>
                <a14:m>
                  <m:oMath xmlns:m="http://schemas.openxmlformats.org/officeDocument/2006/math">
                    <m:r>
                      <a:rPr lang="en-US" sz="2800" i="1" smtClean="0">
                        <a:latin typeface="Cambria Math"/>
                      </a:rPr>
                      <m:t>𝐽</m:t>
                    </m:r>
                    <m:d>
                      <m:dPr>
                        <m:ctrlPr>
                          <a:rPr lang="ru-RU" sz="2800" i="1">
                            <a:latin typeface="Cambria Math"/>
                          </a:rPr>
                        </m:ctrlPr>
                      </m:dPr>
                      <m:e>
                        <m:r>
                          <a:rPr lang="en-US" sz="2800" i="1">
                            <a:latin typeface="Cambria Math"/>
                          </a:rPr>
                          <m:t>𝑢</m:t>
                        </m:r>
                      </m:e>
                    </m:d>
                    <m:r>
                      <a:rPr lang="en-US" sz="2800" i="1">
                        <a:latin typeface="Cambria Math"/>
                      </a:rPr>
                      <m:t>=</m:t>
                    </m:r>
                    <m:nary>
                      <m:naryPr>
                        <m:limLoc m:val="undOvr"/>
                        <m:ctrlPr>
                          <a:rPr lang="ru-RU" sz="2800" i="1">
                            <a:latin typeface="Cambria Math"/>
                          </a:rPr>
                        </m:ctrlPr>
                      </m:naryPr>
                      <m:sub>
                        <m:sSub>
                          <m:sSubPr>
                            <m:ctrlPr>
                              <a:rPr lang="ru-RU" sz="2800" i="1">
                                <a:latin typeface="Cambria Math"/>
                              </a:rPr>
                            </m:ctrlPr>
                          </m:sSubPr>
                          <m:e>
                            <m:r>
                              <a:rPr lang="en-US" sz="2800" i="1">
                                <a:latin typeface="Cambria Math"/>
                              </a:rPr>
                              <m:t>𝑡</m:t>
                            </m:r>
                          </m:e>
                          <m:sub>
                            <m:r>
                              <a:rPr lang="en-US" sz="2800" i="1">
                                <a:latin typeface="Cambria Math"/>
                              </a:rPr>
                              <m:t>0</m:t>
                            </m:r>
                          </m:sub>
                        </m:sSub>
                      </m:sub>
                      <m:sup>
                        <m:sSub>
                          <m:sSubPr>
                            <m:ctrlPr>
                              <a:rPr lang="ru-RU" sz="2800" i="1">
                                <a:latin typeface="Cambria Math"/>
                              </a:rPr>
                            </m:ctrlPr>
                          </m:sSubPr>
                          <m:e>
                            <m:r>
                              <a:rPr lang="en-US" sz="2800" i="1">
                                <a:latin typeface="Cambria Math"/>
                              </a:rPr>
                              <m:t>𝑡</m:t>
                            </m:r>
                          </m:e>
                          <m:sub>
                            <m:r>
                              <a:rPr lang="en-US" sz="2800" i="1">
                                <a:latin typeface="Cambria Math"/>
                              </a:rPr>
                              <m:t>1</m:t>
                            </m:r>
                          </m:sub>
                        </m:sSub>
                      </m:sup>
                      <m:e>
                        <m:r>
                          <a:rPr lang="en-US" sz="2800" i="1">
                            <a:latin typeface="Cambria Math"/>
                          </a:rPr>
                          <m:t> </m:t>
                        </m:r>
                        <m:sSub>
                          <m:sSubPr>
                            <m:ctrlPr>
                              <a:rPr lang="ru-RU" sz="2800" i="1">
                                <a:latin typeface="Cambria Math"/>
                              </a:rPr>
                            </m:ctrlPr>
                          </m:sSubPr>
                          <m:e>
                            <m:r>
                              <a:rPr lang="en-US" sz="2800" i="1">
                                <a:latin typeface="Cambria Math"/>
                              </a:rPr>
                              <m:t>𝑓</m:t>
                            </m:r>
                          </m:e>
                          <m:sub>
                            <m:r>
                              <a:rPr lang="en-US" sz="2800" i="1">
                                <a:latin typeface="Cambria Math"/>
                              </a:rPr>
                              <m:t>0</m:t>
                            </m:r>
                          </m:sub>
                        </m:sSub>
                        <m:d>
                          <m:dPr>
                            <m:ctrlPr>
                              <a:rPr lang="ru-RU" sz="2800" i="1">
                                <a:latin typeface="Cambria Math"/>
                              </a:rPr>
                            </m:ctrlPr>
                          </m:dPr>
                          <m:e>
                            <m:r>
                              <a:rPr lang="en-US" sz="2800" i="1">
                                <a:latin typeface="Cambria Math"/>
                              </a:rPr>
                              <m:t>𝑡</m:t>
                            </m:r>
                            <m:r>
                              <a:rPr lang="en-US" sz="2800" i="1">
                                <a:latin typeface="Cambria Math"/>
                              </a:rPr>
                              <m:t>,</m:t>
                            </m:r>
                            <m:r>
                              <a:rPr lang="en-US" sz="2800" i="1">
                                <a:latin typeface="Cambria Math"/>
                              </a:rPr>
                              <m:t>𝑥</m:t>
                            </m:r>
                            <m:d>
                              <m:dPr>
                                <m:ctrlPr>
                                  <a:rPr lang="ru-RU" sz="2800" i="1">
                                    <a:latin typeface="Cambria Math"/>
                                  </a:rPr>
                                </m:ctrlPr>
                              </m:dPr>
                              <m:e>
                                <m:r>
                                  <a:rPr lang="en-US" sz="2800" i="1">
                                    <a:latin typeface="Cambria Math"/>
                                  </a:rPr>
                                  <m:t>𝑡</m:t>
                                </m:r>
                              </m:e>
                            </m:d>
                            <m:r>
                              <a:rPr lang="en-US" sz="2800" i="1">
                                <a:latin typeface="Cambria Math"/>
                              </a:rPr>
                              <m:t>; </m:t>
                            </m:r>
                            <m:r>
                              <a:rPr lang="en-US" sz="2800" i="1">
                                <a:latin typeface="Cambria Math"/>
                              </a:rPr>
                              <m:t>𝑢</m:t>
                            </m:r>
                            <m:d>
                              <m:dPr>
                                <m:ctrlPr>
                                  <a:rPr lang="ru-RU" sz="2800" i="1">
                                    <a:latin typeface="Cambria Math"/>
                                  </a:rPr>
                                </m:ctrlPr>
                              </m:dPr>
                              <m:e>
                                <m:r>
                                  <a:rPr lang="en-US" sz="2800" i="1">
                                    <a:latin typeface="Cambria Math"/>
                                  </a:rPr>
                                  <m:t>𝑡</m:t>
                                </m:r>
                              </m:e>
                            </m:d>
                          </m:e>
                        </m:d>
                        <m:r>
                          <a:rPr lang="en-US" sz="2800" i="1">
                            <a:latin typeface="Cambria Math"/>
                          </a:rPr>
                          <m:t>𝑑𝑡</m:t>
                        </m:r>
                        <m:r>
                          <a:rPr lang="en-US" sz="2800" i="1">
                            <a:latin typeface="Cambria Math"/>
                          </a:rPr>
                          <m:t>+Ф</m:t>
                        </m:r>
                        <m:d>
                          <m:dPr>
                            <m:ctrlPr>
                              <a:rPr lang="ru-RU" sz="2800" i="1">
                                <a:latin typeface="Cambria Math"/>
                              </a:rPr>
                            </m:ctrlPr>
                          </m:dPr>
                          <m:e>
                            <m:r>
                              <a:rPr lang="en-US" sz="2800" i="1">
                                <a:latin typeface="Cambria Math"/>
                              </a:rPr>
                              <m:t>𝑥</m:t>
                            </m:r>
                            <m:d>
                              <m:dPr>
                                <m:ctrlPr>
                                  <a:rPr lang="ru-RU" sz="2800" i="1">
                                    <a:latin typeface="Cambria Math"/>
                                  </a:rPr>
                                </m:ctrlPr>
                              </m:dPr>
                              <m:e>
                                <m:sSub>
                                  <m:sSubPr>
                                    <m:ctrlPr>
                                      <a:rPr lang="ru-RU" sz="2800" i="1">
                                        <a:latin typeface="Cambria Math"/>
                                      </a:rPr>
                                    </m:ctrlPr>
                                  </m:sSubPr>
                                  <m:e>
                                    <m:r>
                                      <a:rPr lang="en-US" sz="2800" i="1">
                                        <a:latin typeface="Cambria Math"/>
                                      </a:rPr>
                                      <m:t>𝑡</m:t>
                                    </m:r>
                                  </m:e>
                                  <m:sub>
                                    <m:r>
                                      <a:rPr lang="en-US" sz="2800" i="1">
                                        <a:latin typeface="Cambria Math"/>
                                      </a:rPr>
                                      <m:t>1</m:t>
                                    </m:r>
                                  </m:sub>
                                </m:sSub>
                              </m:e>
                            </m:d>
                          </m:e>
                        </m:d>
                        <m:r>
                          <a:rPr lang="en-US" sz="2800" i="1">
                            <a:latin typeface="Cambria Math"/>
                          </a:rPr>
                          <m:t>                     (7)</m:t>
                        </m:r>
                      </m:e>
                    </m:nary>
                  </m:oMath>
                </a14:m>
                <a:r>
                  <a:rPr lang="en-US" sz="2800" dirty="0"/>
                  <a:t>   </a:t>
                </a:r>
                <a:endParaRPr lang="en-US" sz="2800" dirty="0" smtClean="0"/>
              </a:p>
              <a:p>
                <a:pPr marL="0" indent="0">
                  <a:buNone/>
                </a:pPr>
                <a:endParaRPr lang="ru-RU" sz="2800" dirty="0"/>
              </a:p>
              <a:p>
                <a:pPr marL="0" indent="0">
                  <a:buNone/>
                </a:pPr>
                <a14:m>
                  <m:oMath xmlns:m="http://schemas.openxmlformats.org/officeDocument/2006/math">
                    <m:acc>
                      <m:accPr>
                        <m:chr m:val="̇"/>
                        <m:ctrlPr>
                          <a:rPr lang="ru-RU" sz="2800" i="1">
                            <a:latin typeface="Cambria Math"/>
                          </a:rPr>
                        </m:ctrlPr>
                      </m:accPr>
                      <m:e>
                        <m:r>
                          <a:rPr lang="ru-RU" sz="2800" i="1">
                            <a:latin typeface="Cambria Math"/>
                          </a:rPr>
                          <m:t>𝑥</m:t>
                        </m:r>
                      </m:e>
                    </m:acc>
                    <m:d>
                      <m:dPr>
                        <m:ctrlPr>
                          <a:rPr lang="ru-RU" sz="2800" i="1">
                            <a:latin typeface="Cambria Math"/>
                          </a:rPr>
                        </m:ctrlPr>
                      </m:dPr>
                      <m:e>
                        <m:r>
                          <a:rPr lang="ru-RU" sz="2800" i="1">
                            <a:latin typeface="Cambria Math"/>
                          </a:rPr>
                          <m:t>𝑡</m:t>
                        </m:r>
                      </m:e>
                    </m:d>
                    <m:r>
                      <a:rPr lang="ru-RU" sz="2800" i="1">
                        <a:latin typeface="Cambria Math"/>
                      </a:rPr>
                      <m:t>=</m:t>
                    </m:r>
                    <m:r>
                      <a:rPr lang="ru-RU" sz="2800" i="1">
                        <a:latin typeface="Cambria Math"/>
                      </a:rPr>
                      <m:t>𝑓</m:t>
                    </m:r>
                    <m:d>
                      <m:dPr>
                        <m:ctrlPr>
                          <a:rPr lang="ru-RU" sz="2800" i="1">
                            <a:latin typeface="Cambria Math"/>
                          </a:rPr>
                        </m:ctrlPr>
                      </m:dPr>
                      <m:e>
                        <m:r>
                          <a:rPr lang="ru-RU" sz="2800" i="1">
                            <a:latin typeface="Cambria Math"/>
                          </a:rPr>
                          <m:t>𝑡</m:t>
                        </m:r>
                        <m:r>
                          <a:rPr lang="ru-RU" sz="2800" i="1">
                            <a:latin typeface="Cambria Math"/>
                          </a:rPr>
                          <m:t>;</m:t>
                        </m:r>
                        <m:r>
                          <a:rPr lang="ru-RU" sz="2800" i="1">
                            <a:latin typeface="Cambria Math"/>
                          </a:rPr>
                          <m:t>𝑥</m:t>
                        </m:r>
                        <m:d>
                          <m:dPr>
                            <m:ctrlPr>
                              <a:rPr lang="ru-RU" sz="2800" i="1">
                                <a:latin typeface="Cambria Math"/>
                              </a:rPr>
                            </m:ctrlPr>
                          </m:dPr>
                          <m:e>
                            <m:r>
                              <a:rPr lang="ru-RU" sz="2800" i="1">
                                <a:latin typeface="Cambria Math"/>
                              </a:rPr>
                              <m:t>𝑡</m:t>
                            </m:r>
                          </m:e>
                        </m:d>
                        <m:r>
                          <a:rPr lang="ru-RU" sz="2800" i="1">
                            <a:latin typeface="Cambria Math"/>
                          </a:rPr>
                          <m:t>;</m:t>
                        </m:r>
                        <m:r>
                          <a:rPr lang="ru-RU" sz="2800" i="1">
                            <a:latin typeface="Cambria Math"/>
                          </a:rPr>
                          <m:t>𝑢</m:t>
                        </m:r>
                        <m:d>
                          <m:dPr>
                            <m:ctrlPr>
                              <a:rPr lang="ru-RU" sz="2800" i="1">
                                <a:latin typeface="Cambria Math"/>
                              </a:rPr>
                            </m:ctrlPr>
                          </m:dPr>
                          <m:e>
                            <m:r>
                              <a:rPr lang="ru-RU" sz="2800" i="1">
                                <a:latin typeface="Cambria Math"/>
                              </a:rPr>
                              <m:t>𝑡</m:t>
                            </m:r>
                          </m:e>
                        </m:d>
                      </m:e>
                    </m:d>
                    <m:r>
                      <a:rPr lang="ru-RU" sz="2800" i="1">
                        <a:latin typeface="Cambria Math"/>
                      </a:rPr>
                      <m:t>,  </m:t>
                    </m:r>
                    <m:r>
                      <a:rPr lang="en-US" sz="2800" i="1">
                        <a:latin typeface="Cambria Math"/>
                      </a:rPr>
                      <m:t>𝑡</m:t>
                    </m:r>
                    <m:r>
                      <a:rPr lang="ru-RU" sz="2800" i="1">
                        <a:latin typeface="Cambria Math"/>
                      </a:rPr>
                      <m:t>∈</m:t>
                    </m:r>
                    <m:r>
                      <a:rPr lang="en-US" sz="2800" i="1">
                        <a:latin typeface="Cambria Math"/>
                      </a:rPr>
                      <m:t>𝐼</m:t>
                    </m:r>
                    <m:r>
                      <a:rPr lang="ru-RU" sz="2800" i="1">
                        <a:latin typeface="Cambria Math"/>
                      </a:rPr>
                      <m:t>                                                (8)</m:t>
                    </m:r>
                  </m:oMath>
                </a14:m>
                <a:r>
                  <a:rPr lang="ru-RU" sz="2800" dirty="0"/>
                  <a:t> </a:t>
                </a:r>
                <a:r>
                  <a:rPr lang="ru-RU" sz="2800" dirty="0" smtClean="0"/>
                  <a:t> </a:t>
                </a:r>
                <a:endParaRPr lang="en-US" sz="2800" dirty="0" smtClean="0"/>
              </a:p>
              <a:p>
                <a:pPr marL="0" indent="0">
                  <a:buNone/>
                </a:pPr>
                <a:r>
                  <a:rPr lang="ru-RU" sz="2800" dirty="0" smtClean="0"/>
                  <a:t>     </a:t>
                </a:r>
                <a:endParaRPr lang="ru-RU" sz="2800" dirty="0"/>
              </a:p>
              <a:p>
                <a:pPr marL="0" indent="0">
                  <a:buNone/>
                </a:pPr>
                <a14:m>
                  <m:oMathPara xmlns:m="http://schemas.openxmlformats.org/officeDocument/2006/math">
                    <m:oMathParaPr>
                      <m:jc m:val="centerGroup"/>
                    </m:oMathParaPr>
                    <m:oMath xmlns:m="http://schemas.openxmlformats.org/officeDocument/2006/math">
                      <m:r>
                        <a:rPr lang="en-US" sz="2800" i="1">
                          <a:latin typeface="Cambria Math"/>
                        </a:rPr>
                        <m:t>𝑥</m:t>
                      </m:r>
                      <m:d>
                        <m:dPr>
                          <m:ctrlPr>
                            <a:rPr lang="ru-RU" sz="2800" i="1">
                              <a:latin typeface="Cambria Math"/>
                            </a:rPr>
                          </m:ctrlPr>
                        </m:dPr>
                        <m:e>
                          <m:sSub>
                            <m:sSubPr>
                              <m:ctrlPr>
                                <a:rPr lang="ru-RU" sz="2800" i="1">
                                  <a:latin typeface="Cambria Math"/>
                                </a:rPr>
                              </m:ctrlPr>
                            </m:sSubPr>
                            <m:e>
                              <m:r>
                                <a:rPr lang="en-US" sz="2800" i="1">
                                  <a:latin typeface="Cambria Math"/>
                                </a:rPr>
                                <m:t>𝑡</m:t>
                              </m:r>
                            </m:e>
                            <m:sub>
                              <m:r>
                                <a:rPr lang="en-US" sz="2800" i="1">
                                  <a:latin typeface="Cambria Math"/>
                                </a:rPr>
                                <m:t>0</m:t>
                              </m:r>
                            </m:sub>
                          </m:sSub>
                        </m:e>
                      </m:d>
                      <m:r>
                        <a:rPr lang="en-US" sz="2800" i="1">
                          <a:latin typeface="Cambria Math"/>
                        </a:rPr>
                        <m:t>∈</m:t>
                      </m:r>
                      <m:sSub>
                        <m:sSubPr>
                          <m:ctrlPr>
                            <a:rPr lang="ru-RU" sz="2800" i="1">
                              <a:latin typeface="Cambria Math"/>
                            </a:rPr>
                          </m:ctrlPr>
                        </m:sSubPr>
                        <m:e>
                          <m:r>
                            <a:rPr lang="en-US" sz="2800" i="1">
                              <a:latin typeface="Cambria Math"/>
                            </a:rPr>
                            <m:t>𝑋</m:t>
                          </m:r>
                        </m:e>
                        <m:sub>
                          <m:r>
                            <a:rPr lang="en-US" sz="2800" i="1">
                              <a:latin typeface="Cambria Math"/>
                            </a:rPr>
                            <m:t>0</m:t>
                          </m:r>
                        </m:sub>
                      </m:sSub>
                      <m:r>
                        <a:rPr lang="en-US" sz="2800" i="1">
                          <a:latin typeface="Cambria Math"/>
                        </a:rPr>
                        <m:t>⊂</m:t>
                      </m:r>
                      <m:sSup>
                        <m:sSupPr>
                          <m:ctrlPr>
                            <a:rPr lang="ru-RU" sz="2800" i="1">
                              <a:latin typeface="Cambria Math"/>
                            </a:rPr>
                          </m:ctrlPr>
                        </m:sSupPr>
                        <m:e>
                          <m:r>
                            <a:rPr lang="en-US" sz="2800" i="1">
                              <a:latin typeface="Cambria Math"/>
                            </a:rPr>
                            <m:t>𝑅</m:t>
                          </m:r>
                        </m:e>
                        <m:sup>
                          <m:r>
                            <a:rPr lang="en-US" sz="2800" i="1">
                              <a:latin typeface="Cambria Math"/>
                            </a:rPr>
                            <m:t>𝑛</m:t>
                          </m:r>
                        </m:sup>
                      </m:sSup>
                      <m:r>
                        <a:rPr lang="en-US" sz="2800" i="1">
                          <a:latin typeface="Cambria Math"/>
                        </a:rPr>
                        <m:t>    </m:t>
                      </m:r>
                      <m:r>
                        <a:rPr lang="en-US" sz="2800" b="0" i="1" smtClean="0">
                          <a:latin typeface="Cambria Math"/>
                        </a:rPr>
                        <m:t>                           </m:t>
                      </m:r>
                      <m:r>
                        <a:rPr lang="en-US" sz="2800" i="1">
                          <a:latin typeface="Cambria Math"/>
                        </a:rPr>
                        <m:t>                                   (9)</m:t>
                      </m:r>
                    </m:oMath>
                  </m:oMathPara>
                </a14:m>
                <a:endParaRPr lang="en-US" sz="2800" dirty="0" smtClean="0"/>
              </a:p>
              <a:p>
                <a:pPr marL="0" indent="0">
                  <a:buNone/>
                </a:pPr>
                <a:endParaRPr lang="ru-RU" sz="2800" dirty="0"/>
              </a:p>
              <a:p>
                <a:pPr marL="0" indent="0">
                  <a:buNone/>
                </a:pPr>
                <a14:m>
                  <m:oMathPara xmlns:m="http://schemas.openxmlformats.org/officeDocument/2006/math">
                    <m:oMathParaPr>
                      <m:jc m:val="centerGroup"/>
                    </m:oMathParaPr>
                    <m:oMath xmlns:m="http://schemas.openxmlformats.org/officeDocument/2006/math">
                      <m:r>
                        <a:rPr lang="en-US" sz="2800" i="1">
                          <a:latin typeface="Cambria Math"/>
                        </a:rPr>
                        <m:t>𝑢</m:t>
                      </m:r>
                      <m:d>
                        <m:dPr>
                          <m:ctrlPr>
                            <a:rPr lang="ru-RU" sz="2800" i="1">
                              <a:latin typeface="Cambria Math"/>
                            </a:rPr>
                          </m:ctrlPr>
                        </m:dPr>
                        <m:e>
                          <m:r>
                            <a:rPr lang="en-US" sz="2800" i="1">
                              <a:latin typeface="Cambria Math"/>
                            </a:rPr>
                            <m:t>𝑡</m:t>
                          </m:r>
                        </m:e>
                      </m:d>
                      <m:r>
                        <a:rPr lang="en-US" sz="2800" i="1">
                          <a:latin typeface="Cambria Math"/>
                        </a:rPr>
                        <m:t>∈</m:t>
                      </m:r>
                      <m:r>
                        <a:rPr lang="en-US" sz="2800" i="1">
                          <a:latin typeface="Cambria Math"/>
                        </a:rPr>
                        <m:t>𝑈</m:t>
                      </m:r>
                      <m:d>
                        <m:dPr>
                          <m:ctrlPr>
                            <a:rPr lang="ru-RU" sz="2800" i="1">
                              <a:latin typeface="Cambria Math"/>
                            </a:rPr>
                          </m:ctrlPr>
                        </m:dPr>
                        <m:e>
                          <m:r>
                            <a:rPr lang="en-US" sz="2800" i="1">
                              <a:latin typeface="Cambria Math"/>
                            </a:rPr>
                            <m:t>𝑡</m:t>
                          </m:r>
                        </m:e>
                      </m:d>
                      <m:r>
                        <a:rPr lang="en-US" sz="2800" i="1">
                          <a:latin typeface="Cambria Math"/>
                        </a:rPr>
                        <m:t>⊂</m:t>
                      </m:r>
                      <m:sSup>
                        <m:sSupPr>
                          <m:ctrlPr>
                            <a:rPr lang="ru-RU" sz="2800" i="1">
                              <a:latin typeface="Cambria Math"/>
                            </a:rPr>
                          </m:ctrlPr>
                        </m:sSupPr>
                        <m:e>
                          <m:r>
                            <a:rPr lang="en-US" sz="2800" i="1">
                              <a:latin typeface="Cambria Math"/>
                            </a:rPr>
                            <m:t>𝑅</m:t>
                          </m:r>
                        </m:e>
                        <m:sup>
                          <m:r>
                            <a:rPr lang="en-US" sz="2800" i="1">
                              <a:latin typeface="Cambria Math"/>
                            </a:rPr>
                            <m:t>𝑟</m:t>
                          </m:r>
                        </m:sup>
                      </m:sSup>
                      <m:r>
                        <a:rPr lang="en-US" sz="2800" b="0" i="1" smtClean="0">
                          <a:latin typeface="Cambria Math"/>
                        </a:rPr>
                        <m:t>,</m:t>
                      </m:r>
                      <m:r>
                        <a:rPr lang="en-US" sz="2800" i="1" smtClean="0">
                          <a:latin typeface="Cambria Math"/>
                        </a:rPr>
                        <m:t>𝑡</m:t>
                      </m:r>
                      <m:r>
                        <a:rPr lang="ru-RU" sz="2800" i="1">
                          <a:latin typeface="Cambria Math"/>
                        </a:rPr>
                        <m:t>∈</m:t>
                      </m:r>
                      <m:r>
                        <a:rPr lang="en-US" sz="2800" b="0" i="1" smtClean="0">
                          <a:latin typeface="Cambria Math"/>
                        </a:rPr>
                        <m:t>𝐼</m:t>
                      </m:r>
                      <m:r>
                        <a:rPr lang="en-US" sz="2800" b="0" i="1" smtClean="0">
                          <a:latin typeface="Cambria Math"/>
                        </a:rPr>
                        <m:t>                                                   (10)</m:t>
                      </m:r>
                    </m:oMath>
                  </m:oMathPara>
                </a14:m>
                <a:endParaRPr lang="en-US" sz="2800" dirty="0" smtClean="0"/>
              </a:p>
              <a:p>
                <a:pPr marL="0" indent="0">
                  <a:buNone/>
                </a:pPr>
                <a:endParaRPr lang="ru-RU" sz="2800" dirty="0"/>
              </a:p>
              <a:p>
                <a:pPr marL="0" indent="0">
                  <a:buNone/>
                </a:pPr>
                <a:r>
                  <a:rPr lang="en-US" sz="2800" dirty="0"/>
                  <a:t>We </a:t>
                </a:r>
                <a:r>
                  <a:rPr lang="en-US" sz="2800" dirty="0" smtClean="0"/>
                  <a:t>assume </a:t>
                </a:r>
                <a:r>
                  <a:rPr lang="en-US" sz="2800" dirty="0"/>
                  <a:t>that in the problem (7) - (10) standard assumptions of smoothness  are fulfilled.</a:t>
                </a:r>
                <a:endParaRPr lang="ru-RU" sz="2800" dirty="0"/>
              </a:p>
              <a:p>
                <a:pPr marL="0" indent="0">
                  <a:buNone/>
                </a:pPr>
                <a:endParaRPr lang="ru-RU" sz="2800"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0" y="1556792"/>
                <a:ext cx="9144000" cy="5301208"/>
              </a:xfrm>
              <a:blipFill rotWithShape="1">
                <a:blip r:embed="rId2"/>
                <a:stretch>
                  <a:fillRect l="-1333" b="-115"/>
                </a:stretch>
              </a:blipFill>
            </p:spPr>
            <p:txBody>
              <a:bodyPr/>
              <a:lstStyle/>
              <a:p>
                <a:r>
                  <a:rPr lang="ru-RU">
                    <a:noFill/>
                  </a:rPr>
                  <a:t> </a:t>
                </a:r>
              </a:p>
            </p:txBody>
          </p:sp>
        </mc:Fallback>
      </mc:AlternateContent>
    </p:spTree>
    <p:extLst>
      <p:ext uri="{BB962C8B-B14F-4D97-AF65-F5344CB8AC3E}">
        <p14:creationId xmlns:p14="http://schemas.microsoft.com/office/powerpoint/2010/main" val="21648621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8520" y="404664"/>
            <a:ext cx="9433048" cy="1224136"/>
          </a:xfrm>
        </p:spPr>
        <p:txBody>
          <a:bodyPr>
            <a:normAutofit fontScale="90000"/>
          </a:bodyPr>
          <a:lstStyle/>
          <a:p>
            <a:r>
              <a:rPr lang="en-US" sz="4000" b="1" i="1" dirty="0"/>
              <a:t>To solve the problem we use the method of Lagrange multipliers. </a:t>
            </a:r>
            <a:r>
              <a:rPr lang="en-US" sz="4000" b="1" i="1" dirty="0" smtClean="0"/>
              <a:t/>
            </a:r>
            <a:br>
              <a:rPr lang="en-US" sz="4000" b="1" i="1" dirty="0" smtClean="0"/>
            </a:br>
            <a:r>
              <a:rPr lang="en-US" sz="4000" b="1" i="1" dirty="0" smtClean="0"/>
              <a:t>Construct </a:t>
            </a:r>
            <a:r>
              <a:rPr lang="en-US" sz="4000" b="1" i="1" dirty="0"/>
              <a:t>the Lagrange function:</a:t>
            </a:r>
            <a:r>
              <a:rPr lang="ru-RU" dirty="0"/>
              <a:t/>
            </a:r>
            <a:br>
              <a:rPr lang="ru-RU" dirty="0"/>
            </a:br>
            <a:endParaRPr lang="ru-RU" dirty="0"/>
          </a:p>
        </p:txBody>
      </p:sp>
      <mc:AlternateContent xmlns:mc="http://schemas.openxmlformats.org/markup-compatibility/2006" xmlns:a14="http://schemas.microsoft.com/office/drawing/2010/main">
        <mc:Choice Requires="a14">
          <p:sp>
            <p:nvSpPr>
              <p:cNvPr id="3" name="Объект 2"/>
              <p:cNvSpPr>
                <a:spLocks noGrp="1"/>
              </p:cNvSpPr>
              <p:nvPr>
                <p:ph idx="1"/>
              </p:nvPr>
            </p:nvSpPr>
            <p:spPr>
              <a:xfrm>
                <a:off x="0" y="1600200"/>
                <a:ext cx="9144000" cy="4525963"/>
              </a:xfrm>
            </p:spPr>
            <p:txBody>
              <a:bodyPr>
                <a:normAutofit fontScale="92500"/>
              </a:bodyPr>
              <a:lstStyle/>
              <a:p>
                <a:pPr marL="0" indent="0" algn="just">
                  <a:buNone/>
                </a:pPr>
                <a14:m>
                  <m:oMathPara xmlns:m="http://schemas.openxmlformats.org/officeDocument/2006/math">
                    <m:oMathParaPr>
                      <m:jc m:val="left"/>
                    </m:oMathParaPr>
                    <m:oMath xmlns:m="http://schemas.openxmlformats.org/officeDocument/2006/math">
                      <m:r>
                        <a:rPr lang="en-US" i="1" smtClean="0">
                          <a:latin typeface="Cambria Math"/>
                        </a:rPr>
                        <m:t>ℒ</m:t>
                      </m:r>
                      <m:d>
                        <m:dPr>
                          <m:ctrlPr>
                            <a:rPr lang="ru-RU" i="1">
                              <a:latin typeface="Cambria Math"/>
                            </a:rPr>
                          </m:ctrlPr>
                        </m:dPr>
                        <m:e>
                          <m:r>
                            <a:rPr lang="en-US" i="1">
                              <a:latin typeface="Cambria Math"/>
                            </a:rPr>
                            <m:t>𝑥</m:t>
                          </m:r>
                          <m:d>
                            <m:dPr>
                              <m:ctrlPr>
                                <a:rPr lang="ru-RU" i="1">
                                  <a:latin typeface="Cambria Math"/>
                                </a:rPr>
                              </m:ctrlPr>
                            </m:dPr>
                            <m:e>
                              <m:r>
                                <a:rPr lang="en-US" i="1">
                                  <a:latin typeface="Cambria Math"/>
                                </a:rPr>
                                <m:t>𝑡</m:t>
                              </m:r>
                            </m:e>
                          </m:d>
                          <m:r>
                            <a:rPr lang="en-US" i="1">
                              <a:latin typeface="Cambria Math"/>
                            </a:rPr>
                            <m:t>, </m:t>
                          </m:r>
                          <m:r>
                            <a:rPr lang="en-US" i="1">
                              <a:latin typeface="Cambria Math"/>
                            </a:rPr>
                            <m:t>𝑢</m:t>
                          </m:r>
                          <m:d>
                            <m:dPr>
                              <m:ctrlPr>
                                <a:rPr lang="ru-RU" i="1">
                                  <a:latin typeface="Cambria Math"/>
                                </a:rPr>
                              </m:ctrlPr>
                            </m:dPr>
                            <m:e>
                              <m:r>
                                <a:rPr lang="en-US" i="1">
                                  <a:latin typeface="Cambria Math"/>
                                </a:rPr>
                                <m:t>𝑡</m:t>
                              </m:r>
                            </m:e>
                          </m:d>
                          <m:r>
                            <a:rPr lang="en-US" i="1">
                              <a:latin typeface="Cambria Math"/>
                            </a:rPr>
                            <m:t>,</m:t>
                          </m:r>
                          <m:r>
                            <a:rPr lang="en-US" i="1">
                              <a:latin typeface="Cambria Math"/>
                            </a:rPr>
                            <m:t>𝑝</m:t>
                          </m:r>
                          <m:d>
                            <m:dPr>
                              <m:ctrlPr>
                                <a:rPr lang="ru-RU" i="1">
                                  <a:latin typeface="Cambria Math"/>
                                </a:rPr>
                              </m:ctrlPr>
                            </m:dPr>
                            <m:e>
                              <m:r>
                                <a:rPr lang="en-US" i="1">
                                  <a:latin typeface="Cambria Math"/>
                                </a:rPr>
                                <m:t>𝑡</m:t>
                              </m:r>
                            </m:e>
                          </m:d>
                          <m:r>
                            <a:rPr lang="en-US" i="1">
                              <a:latin typeface="Cambria Math"/>
                            </a:rPr>
                            <m:t>, </m:t>
                          </m:r>
                          <m:sSub>
                            <m:sSubPr>
                              <m:ctrlPr>
                                <a:rPr lang="ru-RU" i="1">
                                  <a:latin typeface="Cambria Math"/>
                                </a:rPr>
                              </m:ctrlPr>
                            </m:sSubPr>
                            <m:e>
                              <m:r>
                                <a:rPr lang="en-US" i="1">
                                  <a:latin typeface="Cambria Math"/>
                                </a:rPr>
                                <m:t>𝜆</m:t>
                              </m:r>
                            </m:e>
                            <m:sub>
                              <m:r>
                                <a:rPr lang="en-US" i="1">
                                  <a:latin typeface="Cambria Math"/>
                                </a:rPr>
                                <m:t>0</m:t>
                              </m:r>
                            </m:sub>
                          </m:sSub>
                          <m:r>
                            <a:rPr lang="en-US" i="1">
                              <a:latin typeface="Cambria Math"/>
                            </a:rPr>
                            <m:t>,</m:t>
                          </m:r>
                          <m:r>
                            <a:rPr lang="en-US" i="1">
                              <a:latin typeface="Cambria Math"/>
                            </a:rPr>
                            <m:t>𝜐</m:t>
                          </m:r>
                        </m:e>
                      </m:d>
                      <m:r>
                        <a:rPr lang="en-US" i="1">
                          <a:latin typeface="Cambria Math"/>
                        </a:rPr>
                        <m:t>==</m:t>
                      </m:r>
                      <m:sSub>
                        <m:sSubPr>
                          <m:ctrlPr>
                            <a:rPr lang="ru-RU" i="1">
                              <a:latin typeface="Cambria Math"/>
                            </a:rPr>
                          </m:ctrlPr>
                        </m:sSubPr>
                        <m:e>
                          <m:r>
                            <a:rPr lang="en-US" i="1">
                              <a:latin typeface="Cambria Math"/>
                            </a:rPr>
                            <m:t>𝜆</m:t>
                          </m:r>
                        </m:e>
                        <m:sub>
                          <m:r>
                            <a:rPr lang="en-US" i="1">
                              <a:latin typeface="Cambria Math"/>
                            </a:rPr>
                            <m:t>0</m:t>
                          </m:r>
                        </m:sub>
                      </m:sSub>
                      <m:nary>
                        <m:naryPr>
                          <m:limLoc m:val="undOvr"/>
                          <m:ctrlPr>
                            <a:rPr lang="ru-RU" i="1">
                              <a:latin typeface="Cambria Math"/>
                            </a:rPr>
                          </m:ctrlPr>
                        </m:naryPr>
                        <m:sub>
                          <m:sSub>
                            <m:sSubPr>
                              <m:ctrlPr>
                                <a:rPr lang="ru-RU" i="1">
                                  <a:latin typeface="Cambria Math"/>
                                </a:rPr>
                              </m:ctrlPr>
                            </m:sSubPr>
                            <m:e>
                              <m:r>
                                <a:rPr lang="en-US" i="1">
                                  <a:latin typeface="Cambria Math"/>
                                </a:rPr>
                                <m:t>𝑡</m:t>
                              </m:r>
                            </m:e>
                            <m:sub>
                              <m:r>
                                <a:rPr lang="en-US" i="1">
                                  <a:latin typeface="Cambria Math"/>
                                </a:rPr>
                                <m:t>0</m:t>
                              </m:r>
                            </m:sub>
                          </m:sSub>
                        </m:sub>
                        <m:sup>
                          <m:sSub>
                            <m:sSubPr>
                              <m:ctrlPr>
                                <a:rPr lang="ru-RU" i="1">
                                  <a:latin typeface="Cambria Math"/>
                                </a:rPr>
                              </m:ctrlPr>
                            </m:sSubPr>
                            <m:e>
                              <m:r>
                                <a:rPr lang="en-US" i="1">
                                  <a:latin typeface="Cambria Math"/>
                                </a:rPr>
                                <m:t>𝑡</m:t>
                              </m:r>
                            </m:e>
                            <m:sub>
                              <m:r>
                                <a:rPr lang="en-US" i="1">
                                  <a:latin typeface="Cambria Math"/>
                                </a:rPr>
                                <m:t>1</m:t>
                              </m:r>
                            </m:sub>
                          </m:sSub>
                        </m:sup>
                        <m:e>
                          <m:r>
                            <a:rPr lang="en-US" i="1">
                              <a:latin typeface="Cambria Math"/>
                            </a:rPr>
                            <m:t> </m:t>
                          </m:r>
                          <m:sSub>
                            <m:sSubPr>
                              <m:ctrlPr>
                                <a:rPr lang="ru-RU" i="1">
                                  <a:latin typeface="Cambria Math"/>
                                </a:rPr>
                              </m:ctrlPr>
                            </m:sSubPr>
                            <m:e>
                              <m:r>
                                <a:rPr lang="en-US" i="1">
                                  <a:latin typeface="Cambria Math"/>
                                </a:rPr>
                                <m:t>𝑓</m:t>
                              </m:r>
                            </m:e>
                            <m:sub>
                              <m:r>
                                <a:rPr lang="en-US" i="1">
                                  <a:latin typeface="Cambria Math"/>
                                </a:rPr>
                                <m:t>0</m:t>
                              </m:r>
                            </m:sub>
                          </m:sSub>
                          <m:d>
                            <m:dPr>
                              <m:ctrlPr>
                                <a:rPr lang="ru-RU" i="1">
                                  <a:latin typeface="Cambria Math"/>
                                </a:rPr>
                              </m:ctrlPr>
                            </m:dPr>
                            <m:e>
                              <m:r>
                                <a:rPr lang="en-US" i="1">
                                  <a:latin typeface="Cambria Math"/>
                                </a:rPr>
                                <m:t>𝑡</m:t>
                              </m:r>
                              <m:r>
                                <a:rPr lang="en-US" i="1">
                                  <a:latin typeface="Cambria Math"/>
                                </a:rPr>
                                <m:t>,</m:t>
                              </m:r>
                              <m:r>
                                <a:rPr lang="en-US" i="1">
                                  <a:latin typeface="Cambria Math"/>
                                </a:rPr>
                                <m:t>𝑥</m:t>
                              </m:r>
                              <m:d>
                                <m:dPr>
                                  <m:ctrlPr>
                                    <a:rPr lang="ru-RU" i="1">
                                      <a:latin typeface="Cambria Math"/>
                                    </a:rPr>
                                  </m:ctrlPr>
                                </m:dPr>
                                <m:e>
                                  <m:r>
                                    <a:rPr lang="en-US" i="1">
                                      <a:latin typeface="Cambria Math"/>
                                    </a:rPr>
                                    <m:t>𝑡</m:t>
                                  </m:r>
                                </m:e>
                              </m:d>
                              <m:r>
                                <a:rPr lang="en-US" b="0" i="1" smtClean="0">
                                  <a:latin typeface="Cambria Math"/>
                                </a:rPr>
                                <m:t>,</m:t>
                              </m:r>
                              <m:r>
                                <a:rPr lang="en-US" i="1">
                                  <a:latin typeface="Cambria Math"/>
                                </a:rPr>
                                <m:t> </m:t>
                              </m:r>
                              <m:r>
                                <a:rPr lang="en-US" i="1">
                                  <a:latin typeface="Cambria Math"/>
                                </a:rPr>
                                <m:t>𝑢</m:t>
                              </m:r>
                              <m:d>
                                <m:dPr>
                                  <m:ctrlPr>
                                    <a:rPr lang="ru-RU" i="1">
                                      <a:latin typeface="Cambria Math"/>
                                    </a:rPr>
                                  </m:ctrlPr>
                                </m:dPr>
                                <m:e>
                                  <m:r>
                                    <a:rPr lang="en-US" i="1">
                                      <a:latin typeface="Cambria Math"/>
                                    </a:rPr>
                                    <m:t>𝑡</m:t>
                                  </m:r>
                                </m:e>
                              </m:d>
                            </m:e>
                          </m:d>
                          <m:r>
                            <a:rPr lang="en-US" i="1">
                              <a:latin typeface="Cambria Math"/>
                            </a:rPr>
                            <m:t>𝑑𝑡</m:t>
                          </m:r>
                          <m:r>
                            <a:rPr lang="en-US" i="1">
                              <a:latin typeface="Cambria Math"/>
                            </a:rPr>
                            <m:t>+</m:t>
                          </m:r>
                          <m:sSub>
                            <m:sSubPr>
                              <m:ctrlPr>
                                <a:rPr lang="ru-RU" i="1">
                                  <a:latin typeface="Cambria Math"/>
                                </a:rPr>
                              </m:ctrlPr>
                            </m:sSubPr>
                            <m:e>
                              <m:r>
                                <a:rPr lang="en-US" i="1">
                                  <a:latin typeface="Cambria Math"/>
                                </a:rPr>
                                <m:t>𝜆</m:t>
                              </m:r>
                            </m:e>
                            <m:sub>
                              <m:r>
                                <a:rPr lang="en-US" i="1">
                                  <a:latin typeface="Cambria Math"/>
                                </a:rPr>
                                <m:t>0</m:t>
                              </m:r>
                            </m:sub>
                          </m:sSub>
                          <m:r>
                            <a:rPr lang="en-US" i="1">
                              <a:latin typeface="Cambria Math"/>
                            </a:rPr>
                            <m:t>Ф</m:t>
                          </m:r>
                          <m:d>
                            <m:dPr>
                              <m:ctrlPr>
                                <a:rPr lang="ru-RU" i="1">
                                  <a:latin typeface="Cambria Math"/>
                                </a:rPr>
                              </m:ctrlPr>
                            </m:dPr>
                            <m:e>
                              <m:r>
                                <a:rPr lang="en-US" i="1">
                                  <a:latin typeface="Cambria Math"/>
                                </a:rPr>
                                <m:t>𝑥</m:t>
                              </m:r>
                              <m:d>
                                <m:dPr>
                                  <m:ctrlPr>
                                    <a:rPr lang="ru-RU" i="1">
                                      <a:latin typeface="Cambria Math"/>
                                    </a:rPr>
                                  </m:ctrlPr>
                                </m:dPr>
                                <m:e>
                                  <m:sSub>
                                    <m:sSubPr>
                                      <m:ctrlPr>
                                        <a:rPr lang="ru-RU" i="1">
                                          <a:latin typeface="Cambria Math"/>
                                        </a:rPr>
                                      </m:ctrlPr>
                                    </m:sSubPr>
                                    <m:e>
                                      <m:r>
                                        <a:rPr lang="en-US" i="1">
                                          <a:latin typeface="Cambria Math"/>
                                        </a:rPr>
                                        <m:t>𝑡</m:t>
                                      </m:r>
                                    </m:e>
                                    <m:sub>
                                      <m:r>
                                        <a:rPr lang="en-US" i="1">
                                          <a:latin typeface="Cambria Math"/>
                                        </a:rPr>
                                        <m:t>1</m:t>
                                      </m:r>
                                    </m:sub>
                                  </m:sSub>
                                </m:e>
                              </m:d>
                            </m:e>
                          </m:d>
                          <m:r>
                            <a:rPr lang="en-US" i="1">
                              <a:latin typeface="Cambria Math"/>
                            </a:rPr>
                            <m:t>+</m:t>
                          </m:r>
                        </m:e>
                      </m:nary>
                    </m:oMath>
                  </m:oMathPara>
                </a14:m>
                <a:endParaRPr lang="ru-RU" dirty="0"/>
              </a:p>
              <a:p>
                <a:pPr marL="0" indent="0">
                  <a:buNone/>
                </a:pPr>
                <a:r>
                  <a:rPr lang="en-US" dirty="0" smtClean="0"/>
                  <a:t>+</a:t>
                </a:r>
                <a14:m>
                  <m:oMath xmlns:m="http://schemas.openxmlformats.org/officeDocument/2006/math">
                    <m:nary>
                      <m:naryPr>
                        <m:limLoc m:val="undOvr"/>
                        <m:ctrlPr>
                          <a:rPr lang="ru-RU" i="1" smtClean="0">
                            <a:latin typeface="Cambria Math"/>
                          </a:rPr>
                        </m:ctrlPr>
                      </m:naryPr>
                      <m:sub>
                        <m:sSub>
                          <m:sSubPr>
                            <m:ctrlPr>
                              <a:rPr lang="ru-RU" i="1">
                                <a:latin typeface="Cambria Math"/>
                              </a:rPr>
                            </m:ctrlPr>
                          </m:sSubPr>
                          <m:e>
                            <m:r>
                              <a:rPr lang="en-US" i="1">
                                <a:latin typeface="Cambria Math"/>
                              </a:rPr>
                              <m:t>𝑡</m:t>
                            </m:r>
                          </m:e>
                          <m:sub>
                            <m:r>
                              <a:rPr lang="en-US" i="1">
                                <a:latin typeface="Cambria Math"/>
                              </a:rPr>
                              <m:t>0</m:t>
                            </m:r>
                          </m:sub>
                        </m:sSub>
                      </m:sub>
                      <m:sup>
                        <m:sSub>
                          <m:sSubPr>
                            <m:ctrlPr>
                              <a:rPr lang="ru-RU" i="1">
                                <a:latin typeface="Cambria Math"/>
                              </a:rPr>
                            </m:ctrlPr>
                          </m:sSubPr>
                          <m:e>
                            <m:r>
                              <a:rPr lang="en-US" i="1">
                                <a:latin typeface="Cambria Math"/>
                              </a:rPr>
                              <m:t>𝑡</m:t>
                            </m:r>
                          </m:e>
                          <m:sub>
                            <m:r>
                              <a:rPr lang="en-US" i="1">
                                <a:latin typeface="Cambria Math"/>
                              </a:rPr>
                              <m:t>1</m:t>
                            </m:r>
                          </m:sub>
                        </m:sSub>
                      </m:sup>
                      <m:e>
                        <m:r>
                          <a:rPr lang="en-US" i="1">
                            <a:latin typeface="Cambria Math"/>
                          </a:rPr>
                          <m:t> </m:t>
                        </m:r>
                        <m:d>
                          <m:dPr>
                            <m:ctrlPr>
                              <a:rPr lang="ru-RU" i="1">
                                <a:latin typeface="Cambria Math"/>
                              </a:rPr>
                            </m:ctrlPr>
                          </m:dPr>
                          <m:e>
                            <m:r>
                              <a:rPr lang="en-US" i="1">
                                <a:latin typeface="Cambria Math"/>
                              </a:rPr>
                              <m:t>𝑝</m:t>
                            </m:r>
                            <m:d>
                              <m:dPr>
                                <m:ctrlPr>
                                  <a:rPr lang="ru-RU" i="1">
                                    <a:latin typeface="Cambria Math"/>
                                  </a:rPr>
                                </m:ctrlPr>
                              </m:dPr>
                              <m:e>
                                <m:r>
                                  <a:rPr lang="en-US" i="1">
                                    <a:latin typeface="Cambria Math"/>
                                  </a:rPr>
                                  <m:t>𝑡</m:t>
                                </m:r>
                              </m:e>
                            </m:d>
                            <m:r>
                              <a:rPr lang="en-US" i="1">
                                <a:latin typeface="Cambria Math"/>
                              </a:rPr>
                              <m:t>,</m:t>
                            </m:r>
                            <m:acc>
                              <m:accPr>
                                <m:chr m:val="̇"/>
                                <m:ctrlPr>
                                  <a:rPr lang="ru-RU" i="1">
                                    <a:latin typeface="Cambria Math"/>
                                  </a:rPr>
                                </m:ctrlPr>
                              </m:accPr>
                              <m:e>
                                <m:r>
                                  <a:rPr lang="en-US" i="1">
                                    <a:latin typeface="Cambria Math"/>
                                  </a:rPr>
                                  <m:t>𝑥</m:t>
                                </m:r>
                              </m:e>
                            </m:acc>
                            <m:d>
                              <m:dPr>
                                <m:ctrlPr>
                                  <a:rPr lang="ru-RU" i="1">
                                    <a:latin typeface="Cambria Math"/>
                                  </a:rPr>
                                </m:ctrlPr>
                              </m:dPr>
                              <m:e>
                                <m:r>
                                  <a:rPr lang="en-US" i="1">
                                    <a:latin typeface="Cambria Math"/>
                                  </a:rPr>
                                  <m:t>𝑡</m:t>
                                </m:r>
                              </m:e>
                            </m:d>
                            <m:r>
                              <a:rPr lang="en-US" i="1">
                                <a:latin typeface="Cambria Math"/>
                              </a:rPr>
                              <m:t>−</m:t>
                            </m:r>
                            <m:r>
                              <a:rPr lang="en-US" i="1">
                                <a:latin typeface="Cambria Math"/>
                              </a:rPr>
                              <m:t>𝑓</m:t>
                            </m:r>
                            <m:d>
                              <m:dPr>
                                <m:ctrlPr>
                                  <a:rPr lang="ru-RU" i="1">
                                    <a:latin typeface="Cambria Math"/>
                                  </a:rPr>
                                </m:ctrlPr>
                              </m:dPr>
                              <m:e>
                                <m:r>
                                  <a:rPr lang="en-US" i="1">
                                    <a:latin typeface="Cambria Math"/>
                                  </a:rPr>
                                  <m:t>𝑡</m:t>
                                </m:r>
                                <m:r>
                                  <a:rPr lang="en-US" i="1">
                                    <a:latin typeface="Cambria Math"/>
                                  </a:rPr>
                                  <m:t>,</m:t>
                                </m:r>
                                <m:r>
                                  <a:rPr lang="en-US" i="1">
                                    <a:latin typeface="Cambria Math"/>
                                  </a:rPr>
                                  <m:t>𝑥</m:t>
                                </m:r>
                                <m:d>
                                  <m:dPr>
                                    <m:ctrlPr>
                                      <a:rPr lang="ru-RU" i="1">
                                        <a:latin typeface="Cambria Math"/>
                                      </a:rPr>
                                    </m:ctrlPr>
                                  </m:dPr>
                                  <m:e>
                                    <m:r>
                                      <a:rPr lang="en-US" i="1">
                                        <a:latin typeface="Cambria Math"/>
                                      </a:rPr>
                                      <m:t>𝑡</m:t>
                                    </m:r>
                                  </m:e>
                                </m:d>
                                <m:r>
                                  <a:rPr lang="en-US" i="1">
                                    <a:latin typeface="Cambria Math"/>
                                  </a:rPr>
                                  <m:t>, </m:t>
                                </m:r>
                                <m:r>
                                  <a:rPr lang="en-US" i="1">
                                    <a:latin typeface="Cambria Math"/>
                                  </a:rPr>
                                  <m:t>𝑢</m:t>
                                </m:r>
                                <m:d>
                                  <m:dPr>
                                    <m:ctrlPr>
                                      <a:rPr lang="ru-RU" i="1">
                                        <a:latin typeface="Cambria Math"/>
                                      </a:rPr>
                                    </m:ctrlPr>
                                  </m:dPr>
                                  <m:e>
                                    <m:r>
                                      <a:rPr lang="en-US" i="1">
                                        <a:latin typeface="Cambria Math"/>
                                      </a:rPr>
                                      <m:t>𝑡</m:t>
                                    </m:r>
                                  </m:e>
                                </m:d>
                              </m:e>
                            </m:d>
                          </m:e>
                        </m:d>
                        <m:r>
                          <a:rPr lang="en-US" i="1">
                            <a:latin typeface="Cambria Math"/>
                          </a:rPr>
                          <m:t>𝑑𝑡</m:t>
                        </m:r>
                        <m:r>
                          <a:rPr lang="en-US" i="1">
                            <a:latin typeface="Cambria Math"/>
                          </a:rPr>
                          <m:t>+</m:t>
                        </m:r>
                        <m:d>
                          <m:dPr>
                            <m:ctrlPr>
                              <a:rPr lang="ru-RU" i="1">
                                <a:latin typeface="Cambria Math"/>
                              </a:rPr>
                            </m:ctrlPr>
                          </m:dPr>
                          <m:e>
                            <m:r>
                              <a:rPr lang="en-US" i="1">
                                <a:latin typeface="Cambria Math"/>
                              </a:rPr>
                              <m:t>𝜐</m:t>
                            </m:r>
                            <m:r>
                              <a:rPr lang="en-US" i="1">
                                <a:latin typeface="Cambria Math"/>
                              </a:rPr>
                              <m:t>,</m:t>
                            </m:r>
                            <m:r>
                              <a:rPr lang="en-US" i="1">
                                <a:latin typeface="Cambria Math"/>
                              </a:rPr>
                              <m:t>𝑥</m:t>
                            </m:r>
                            <m:d>
                              <m:dPr>
                                <m:ctrlPr>
                                  <a:rPr lang="ru-RU" i="1">
                                    <a:latin typeface="Cambria Math"/>
                                  </a:rPr>
                                </m:ctrlPr>
                              </m:dPr>
                              <m:e>
                                <m:sSub>
                                  <m:sSubPr>
                                    <m:ctrlPr>
                                      <a:rPr lang="ru-RU" i="1">
                                        <a:latin typeface="Cambria Math"/>
                                      </a:rPr>
                                    </m:ctrlPr>
                                  </m:sSubPr>
                                  <m:e>
                                    <m:r>
                                      <a:rPr lang="en-US" i="1">
                                        <a:latin typeface="Cambria Math"/>
                                      </a:rPr>
                                      <m:t>𝑡</m:t>
                                    </m:r>
                                  </m:e>
                                  <m:sub>
                                    <m:r>
                                      <a:rPr lang="en-US" i="1">
                                        <a:latin typeface="Cambria Math"/>
                                      </a:rPr>
                                      <m:t>0</m:t>
                                    </m:r>
                                  </m:sub>
                                </m:sSub>
                              </m:e>
                            </m:d>
                            <m:r>
                              <a:rPr lang="en-US" i="1">
                                <a:latin typeface="Cambria Math"/>
                              </a:rPr>
                              <m:t>−</m:t>
                            </m:r>
                            <m:sSup>
                              <m:sSupPr>
                                <m:ctrlPr>
                                  <a:rPr lang="ru-RU" i="1">
                                    <a:latin typeface="Cambria Math"/>
                                  </a:rPr>
                                </m:ctrlPr>
                              </m:sSupPr>
                              <m:e>
                                <m:r>
                                  <a:rPr lang="en-US" i="1">
                                    <a:latin typeface="Cambria Math"/>
                                  </a:rPr>
                                  <m:t>𝑥</m:t>
                                </m:r>
                              </m:e>
                              <m:sup>
                                <m:r>
                                  <a:rPr lang="en-US" i="1">
                                    <a:latin typeface="Cambria Math"/>
                                  </a:rPr>
                                  <m:t>0</m:t>
                                </m:r>
                              </m:sup>
                            </m:sSup>
                          </m:e>
                        </m:d>
                      </m:e>
                    </m:nary>
                  </m:oMath>
                </a14:m>
                <a:endParaRPr lang="en-US" dirty="0" smtClean="0"/>
              </a:p>
              <a:p>
                <a:pPr marL="0" indent="0">
                  <a:buNone/>
                </a:pPr>
                <a:r>
                  <a:rPr lang="en-US" dirty="0"/>
                  <a:t> </a:t>
                </a:r>
                <a:r>
                  <a:rPr lang="en-US" dirty="0" smtClean="0"/>
                  <a:t>                                                                                          (11)</a:t>
                </a:r>
              </a:p>
              <a:p>
                <a:pPr marL="0" indent="0">
                  <a:buNone/>
                </a:pPr>
                <a:r>
                  <a:rPr lang="en-US" dirty="0"/>
                  <a:t>where </a:t>
                </a:r>
                <a14:m>
                  <m:oMath xmlns:m="http://schemas.openxmlformats.org/officeDocument/2006/math">
                    <m:r>
                      <a:rPr lang="en-US" i="1">
                        <a:latin typeface="Cambria Math"/>
                      </a:rPr>
                      <m:t>𝑝</m:t>
                    </m:r>
                    <m:r>
                      <a:rPr lang="en-US" i="1">
                        <a:latin typeface="Cambria Math"/>
                      </a:rPr>
                      <m:t>(</m:t>
                    </m:r>
                    <m:r>
                      <a:rPr lang="en-US" i="1">
                        <a:latin typeface="Cambria Math"/>
                      </a:rPr>
                      <m:t>𝑡</m:t>
                    </m:r>
                    <m:r>
                      <a:rPr lang="en-US" i="1">
                        <a:latin typeface="Cambria Math"/>
                      </a:rPr>
                      <m:t>)</m:t>
                    </m:r>
                  </m:oMath>
                </a14:m>
                <a:r>
                  <a:rPr lang="en-US" dirty="0"/>
                  <a:t> </a:t>
                </a:r>
                <a:r>
                  <a:rPr lang="en-US" dirty="0" smtClean="0"/>
                  <a:t>are </a:t>
                </a:r>
                <a:r>
                  <a:rPr lang="en-US" dirty="0"/>
                  <a:t>so-called </a:t>
                </a:r>
                <a:r>
                  <a:rPr lang="en-US" dirty="0" err="1"/>
                  <a:t>adjoint</a:t>
                </a:r>
                <a:r>
                  <a:rPr lang="en-US" dirty="0"/>
                  <a:t> variables, absolutely continuous vector function, </a:t>
                </a:r>
                <a14:m>
                  <m:oMath xmlns:m="http://schemas.openxmlformats.org/officeDocument/2006/math">
                    <m:r>
                      <a:rPr lang="en-US" i="1">
                        <a:latin typeface="Cambria Math"/>
                      </a:rPr>
                      <m:t>𝑝</m:t>
                    </m:r>
                    <m:d>
                      <m:dPr>
                        <m:ctrlPr>
                          <a:rPr lang="ru-RU" i="1">
                            <a:latin typeface="Cambria Math"/>
                          </a:rPr>
                        </m:ctrlPr>
                      </m:dPr>
                      <m:e>
                        <m:r>
                          <a:rPr lang="en-US" i="1">
                            <a:latin typeface="Cambria Math"/>
                          </a:rPr>
                          <m:t>𝑡</m:t>
                        </m:r>
                      </m:e>
                    </m:d>
                    <m:r>
                      <a:rPr lang="en-US" i="1">
                        <a:latin typeface="Cambria Math"/>
                      </a:rPr>
                      <m:t>:</m:t>
                    </m:r>
                    <m:r>
                      <a:rPr lang="en-US" i="1">
                        <a:latin typeface="Cambria Math"/>
                      </a:rPr>
                      <m:t>𝐼</m:t>
                    </m:r>
                    <m:r>
                      <a:rPr lang="en-US" i="1">
                        <a:latin typeface="Cambria Math"/>
                      </a:rPr>
                      <m:t>→</m:t>
                    </m:r>
                    <m:sSup>
                      <m:sSupPr>
                        <m:ctrlPr>
                          <a:rPr lang="ru-RU" i="1">
                            <a:latin typeface="Cambria Math"/>
                          </a:rPr>
                        </m:ctrlPr>
                      </m:sSupPr>
                      <m:e>
                        <m:r>
                          <a:rPr lang="en-US" i="1">
                            <a:latin typeface="Cambria Math"/>
                          </a:rPr>
                          <m:t>𝑅</m:t>
                        </m:r>
                      </m:e>
                      <m:sup>
                        <m:r>
                          <a:rPr lang="en-US" i="1">
                            <a:latin typeface="Cambria Math"/>
                          </a:rPr>
                          <m:t>𝑛</m:t>
                        </m:r>
                      </m:sup>
                    </m:sSup>
                    <m:r>
                      <a:rPr lang="en-US" i="1">
                        <a:latin typeface="Cambria Math"/>
                      </a:rPr>
                      <m:t>.</m:t>
                    </m:r>
                  </m:oMath>
                </a14:m>
                <a:endParaRPr lang="ru-RU"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0" y="1600200"/>
                <a:ext cx="9144000" cy="4525963"/>
              </a:xfrm>
              <a:blipFill rotWithShape="1">
                <a:blip r:embed="rId2"/>
                <a:stretch>
                  <a:fillRect l="-1533" b="-404"/>
                </a:stretch>
              </a:blipFill>
            </p:spPr>
            <p:txBody>
              <a:bodyPr/>
              <a:lstStyle/>
              <a:p>
                <a:r>
                  <a:rPr lang="ru-RU">
                    <a:noFill/>
                  </a:rPr>
                  <a:t> </a:t>
                </a:r>
              </a:p>
            </p:txBody>
          </p:sp>
        </mc:Fallback>
      </mc:AlternateContent>
    </p:spTree>
    <p:extLst>
      <p:ext uri="{BB962C8B-B14F-4D97-AF65-F5344CB8AC3E}">
        <p14:creationId xmlns:p14="http://schemas.microsoft.com/office/powerpoint/2010/main" val="16461387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Объект 2"/>
              <p:cNvSpPr>
                <a:spLocks noGrp="1"/>
              </p:cNvSpPr>
              <p:nvPr>
                <p:ph idx="1"/>
              </p:nvPr>
            </p:nvSpPr>
            <p:spPr>
              <a:xfrm>
                <a:off x="0" y="0"/>
                <a:ext cx="9144000" cy="6858000"/>
              </a:xfrm>
            </p:spPr>
            <p:txBody>
              <a:bodyPr/>
              <a:lstStyle/>
              <a:p>
                <a:pPr marL="0" indent="0">
                  <a:buNone/>
                </a:pPr>
                <a:r>
                  <a:rPr lang="en-US" dirty="0"/>
                  <a:t>introduce the following </a:t>
                </a:r>
                <a:r>
                  <a:rPr lang="en-US" dirty="0"/>
                  <a:t>notation </a:t>
                </a:r>
                <a14:m>
                  <m:oMath xmlns:m="http://schemas.openxmlformats.org/officeDocument/2006/math">
                    <m:sSub>
                      <m:sSubPr>
                        <m:ctrlPr>
                          <a:rPr lang="ru-RU" i="1">
                            <a:latin typeface="Cambria Math"/>
                          </a:rPr>
                        </m:ctrlPr>
                      </m:sSubPr>
                      <m:e>
                        <m:sSub>
                          <m:sSubPr>
                            <m:ctrlPr>
                              <a:rPr lang="ru-RU" i="1">
                                <a:latin typeface="Cambria Math"/>
                              </a:rPr>
                            </m:ctrlPr>
                          </m:sSubPr>
                          <m:e>
                            <m:r>
                              <a:rPr lang="en-US" i="1">
                                <a:latin typeface="Cambria Math"/>
                              </a:rPr>
                              <m:t>𝐿</m:t>
                            </m:r>
                            <m:d>
                              <m:dPr>
                                <m:ctrlPr>
                                  <a:rPr lang="ru-RU" i="1">
                                    <a:latin typeface="Cambria Math"/>
                                  </a:rPr>
                                </m:ctrlPr>
                              </m:dPr>
                              <m:e>
                                <m:r>
                                  <a:rPr lang="en-US" i="1">
                                    <a:latin typeface="Cambria Math"/>
                                  </a:rPr>
                                  <m:t>𝑥</m:t>
                                </m:r>
                                <m:d>
                                  <m:dPr>
                                    <m:ctrlPr>
                                      <a:rPr lang="ru-RU" i="1">
                                        <a:latin typeface="Cambria Math"/>
                                      </a:rPr>
                                    </m:ctrlPr>
                                  </m:dPr>
                                  <m:e>
                                    <m:r>
                                      <a:rPr lang="en-US" i="1">
                                        <a:latin typeface="Cambria Math"/>
                                      </a:rPr>
                                      <m:t>𝑡</m:t>
                                    </m:r>
                                  </m:e>
                                </m:d>
                                <m:r>
                                  <a:rPr lang="en-US" i="1">
                                    <a:latin typeface="Cambria Math"/>
                                  </a:rPr>
                                  <m:t>, </m:t>
                                </m:r>
                                <m:r>
                                  <a:rPr lang="en-US" i="1">
                                    <a:latin typeface="Cambria Math"/>
                                  </a:rPr>
                                  <m:t>𝑢</m:t>
                                </m:r>
                                <m:d>
                                  <m:dPr>
                                    <m:ctrlPr>
                                      <a:rPr lang="ru-RU" i="1">
                                        <a:latin typeface="Cambria Math"/>
                                      </a:rPr>
                                    </m:ctrlPr>
                                  </m:dPr>
                                  <m:e>
                                    <m:r>
                                      <a:rPr lang="en-US" i="1">
                                        <a:latin typeface="Cambria Math"/>
                                      </a:rPr>
                                      <m:t>𝑡</m:t>
                                    </m:r>
                                  </m:e>
                                </m:d>
                                <m:r>
                                  <a:rPr lang="en-US" i="1">
                                    <a:latin typeface="Cambria Math"/>
                                  </a:rPr>
                                  <m:t>,</m:t>
                                </m:r>
                                <m:r>
                                  <a:rPr lang="en-US" i="1">
                                    <a:latin typeface="Cambria Math"/>
                                  </a:rPr>
                                  <m:t>𝑝</m:t>
                                </m:r>
                                <m:d>
                                  <m:dPr>
                                    <m:ctrlPr>
                                      <a:rPr lang="ru-RU" i="1">
                                        <a:latin typeface="Cambria Math"/>
                                      </a:rPr>
                                    </m:ctrlPr>
                                  </m:dPr>
                                  <m:e>
                                    <m:r>
                                      <a:rPr lang="en-US" i="1">
                                        <a:latin typeface="Cambria Math"/>
                                      </a:rPr>
                                      <m:t>𝑡</m:t>
                                    </m:r>
                                  </m:e>
                                </m:d>
                                <m:r>
                                  <a:rPr lang="en-US" i="1">
                                    <a:latin typeface="Cambria Math"/>
                                  </a:rPr>
                                  <m:t>, </m:t>
                                </m:r>
                                <m:sSub>
                                  <m:sSubPr>
                                    <m:ctrlPr>
                                      <a:rPr lang="ru-RU" i="1">
                                        <a:latin typeface="Cambria Math"/>
                                      </a:rPr>
                                    </m:ctrlPr>
                                  </m:sSubPr>
                                  <m:e>
                                    <m:r>
                                      <a:rPr lang="en-US" i="1">
                                        <a:latin typeface="Cambria Math"/>
                                      </a:rPr>
                                      <m:t>𝜆</m:t>
                                    </m:r>
                                  </m:e>
                                  <m:sub>
                                    <m:r>
                                      <a:rPr lang="en-US" i="1">
                                        <a:latin typeface="Cambria Math"/>
                                      </a:rPr>
                                      <m:t>0</m:t>
                                    </m:r>
                                  </m:sub>
                                </m:sSub>
                              </m:e>
                            </m:d>
                            <m:r>
                              <a:rPr lang="en-US" i="1">
                                <a:latin typeface="Cambria Math"/>
                              </a:rPr>
                              <m:t>=</m:t>
                            </m:r>
                            <m:r>
                              <a:rPr lang="en-US" i="1">
                                <a:latin typeface="Cambria Math"/>
                              </a:rPr>
                              <m:t>𝜆</m:t>
                            </m:r>
                          </m:e>
                          <m:sub>
                            <m:r>
                              <a:rPr lang="en-US" i="1">
                                <a:latin typeface="Cambria Math"/>
                              </a:rPr>
                              <m:t>0</m:t>
                            </m:r>
                          </m:sub>
                        </m:sSub>
                        <m:r>
                          <a:rPr lang="en-US" i="1">
                            <a:latin typeface="Cambria Math"/>
                          </a:rPr>
                          <m:t>𝑓</m:t>
                        </m:r>
                      </m:e>
                      <m:sub>
                        <m:r>
                          <a:rPr lang="en-US" i="1">
                            <a:latin typeface="Cambria Math"/>
                          </a:rPr>
                          <m:t>0</m:t>
                        </m:r>
                      </m:sub>
                    </m:sSub>
                    <m:d>
                      <m:dPr>
                        <m:ctrlPr>
                          <a:rPr lang="ru-RU" i="1">
                            <a:latin typeface="Cambria Math"/>
                          </a:rPr>
                        </m:ctrlPr>
                      </m:dPr>
                      <m:e>
                        <m:r>
                          <a:rPr lang="en-US" i="1">
                            <a:latin typeface="Cambria Math"/>
                          </a:rPr>
                          <m:t>𝑡</m:t>
                        </m:r>
                        <m:r>
                          <a:rPr lang="en-US" i="1">
                            <a:latin typeface="Cambria Math"/>
                          </a:rPr>
                          <m:t>,</m:t>
                        </m:r>
                        <m:r>
                          <a:rPr lang="en-US" i="1">
                            <a:latin typeface="Cambria Math"/>
                          </a:rPr>
                          <m:t>𝑥</m:t>
                        </m:r>
                        <m:d>
                          <m:dPr>
                            <m:ctrlPr>
                              <a:rPr lang="ru-RU" i="1">
                                <a:latin typeface="Cambria Math"/>
                              </a:rPr>
                            </m:ctrlPr>
                          </m:dPr>
                          <m:e>
                            <m:r>
                              <a:rPr lang="en-US" i="1">
                                <a:latin typeface="Cambria Math"/>
                              </a:rPr>
                              <m:t>𝑡</m:t>
                            </m:r>
                          </m:e>
                        </m:d>
                        <m:r>
                          <a:rPr lang="en-US" i="1">
                            <a:latin typeface="Cambria Math"/>
                          </a:rPr>
                          <m:t>; </m:t>
                        </m:r>
                        <m:r>
                          <a:rPr lang="en-US" i="1">
                            <a:latin typeface="Cambria Math"/>
                          </a:rPr>
                          <m:t>𝑢</m:t>
                        </m:r>
                        <m:d>
                          <m:dPr>
                            <m:ctrlPr>
                              <a:rPr lang="ru-RU" i="1">
                                <a:latin typeface="Cambria Math"/>
                              </a:rPr>
                            </m:ctrlPr>
                          </m:dPr>
                          <m:e>
                            <m:r>
                              <a:rPr lang="en-US" i="1">
                                <a:latin typeface="Cambria Math"/>
                              </a:rPr>
                              <m:t>𝑡</m:t>
                            </m:r>
                          </m:e>
                        </m:d>
                      </m:e>
                    </m:d>
                    <m:r>
                      <a:rPr lang="en-US" i="1">
                        <a:latin typeface="Cambria Math"/>
                      </a:rPr>
                      <m:t>+ </m:t>
                    </m:r>
                    <m:d>
                      <m:dPr>
                        <m:ctrlPr>
                          <a:rPr lang="ru-RU" i="1">
                            <a:latin typeface="Cambria Math"/>
                          </a:rPr>
                        </m:ctrlPr>
                      </m:dPr>
                      <m:e>
                        <m:r>
                          <a:rPr lang="en-US" i="1">
                            <a:latin typeface="Cambria Math"/>
                          </a:rPr>
                          <m:t>𝑝</m:t>
                        </m:r>
                        <m:d>
                          <m:dPr>
                            <m:ctrlPr>
                              <a:rPr lang="ru-RU" i="1">
                                <a:latin typeface="Cambria Math"/>
                              </a:rPr>
                            </m:ctrlPr>
                          </m:dPr>
                          <m:e>
                            <m:r>
                              <a:rPr lang="en-US" i="1">
                                <a:latin typeface="Cambria Math"/>
                              </a:rPr>
                              <m:t>𝑡</m:t>
                            </m:r>
                          </m:e>
                        </m:d>
                        <m:r>
                          <a:rPr lang="en-US" i="1">
                            <a:latin typeface="Cambria Math"/>
                          </a:rPr>
                          <m:t>,</m:t>
                        </m:r>
                        <m:acc>
                          <m:accPr>
                            <m:chr m:val="̇"/>
                            <m:ctrlPr>
                              <a:rPr lang="ru-RU" i="1">
                                <a:latin typeface="Cambria Math"/>
                              </a:rPr>
                            </m:ctrlPr>
                          </m:accPr>
                          <m:e>
                            <m:r>
                              <a:rPr lang="en-US" i="1">
                                <a:latin typeface="Cambria Math"/>
                              </a:rPr>
                              <m:t>𝑥</m:t>
                            </m:r>
                          </m:e>
                        </m:acc>
                        <m:d>
                          <m:dPr>
                            <m:ctrlPr>
                              <a:rPr lang="ru-RU" i="1">
                                <a:latin typeface="Cambria Math"/>
                              </a:rPr>
                            </m:ctrlPr>
                          </m:dPr>
                          <m:e>
                            <m:r>
                              <a:rPr lang="en-US" i="1">
                                <a:latin typeface="Cambria Math"/>
                              </a:rPr>
                              <m:t>𝑡</m:t>
                            </m:r>
                          </m:e>
                        </m:d>
                        <m:r>
                          <a:rPr lang="en-US" i="1">
                            <a:latin typeface="Cambria Math"/>
                          </a:rPr>
                          <m:t>−</m:t>
                        </m:r>
                        <m:r>
                          <a:rPr lang="en-US" i="1">
                            <a:latin typeface="Cambria Math"/>
                          </a:rPr>
                          <m:t>𝑓</m:t>
                        </m:r>
                        <m:d>
                          <m:dPr>
                            <m:ctrlPr>
                              <a:rPr lang="ru-RU" i="1">
                                <a:latin typeface="Cambria Math"/>
                              </a:rPr>
                            </m:ctrlPr>
                          </m:dPr>
                          <m:e>
                            <m:r>
                              <a:rPr lang="en-US" i="1">
                                <a:latin typeface="Cambria Math"/>
                              </a:rPr>
                              <m:t>𝑡</m:t>
                            </m:r>
                            <m:r>
                              <a:rPr lang="en-US" i="1">
                                <a:latin typeface="Cambria Math"/>
                              </a:rPr>
                              <m:t>,</m:t>
                            </m:r>
                            <m:r>
                              <a:rPr lang="en-US" i="1">
                                <a:latin typeface="Cambria Math"/>
                              </a:rPr>
                              <m:t>𝑥</m:t>
                            </m:r>
                            <m:d>
                              <m:dPr>
                                <m:ctrlPr>
                                  <a:rPr lang="ru-RU" i="1">
                                    <a:latin typeface="Cambria Math"/>
                                  </a:rPr>
                                </m:ctrlPr>
                              </m:dPr>
                              <m:e>
                                <m:r>
                                  <a:rPr lang="en-US" i="1">
                                    <a:latin typeface="Cambria Math"/>
                                  </a:rPr>
                                  <m:t>𝑡</m:t>
                                </m:r>
                              </m:e>
                            </m:d>
                            <m:r>
                              <a:rPr lang="en-US" i="1">
                                <a:latin typeface="Cambria Math"/>
                              </a:rPr>
                              <m:t>, </m:t>
                            </m:r>
                            <m:r>
                              <a:rPr lang="en-US" i="1">
                                <a:latin typeface="Cambria Math"/>
                              </a:rPr>
                              <m:t>𝑢</m:t>
                            </m:r>
                            <m:d>
                              <m:dPr>
                                <m:ctrlPr>
                                  <a:rPr lang="ru-RU" i="1">
                                    <a:latin typeface="Cambria Math"/>
                                  </a:rPr>
                                </m:ctrlPr>
                              </m:dPr>
                              <m:e>
                                <m:r>
                                  <a:rPr lang="en-US" i="1">
                                    <a:latin typeface="Cambria Math"/>
                                  </a:rPr>
                                  <m:t>𝑡</m:t>
                                </m:r>
                              </m:e>
                            </m:d>
                          </m:e>
                        </m:d>
                      </m:e>
                    </m:d>
                    <m:r>
                      <a:rPr lang="en-US" i="1">
                        <a:latin typeface="Cambria Math"/>
                      </a:rPr>
                      <m:t>,</m:t>
                    </m:r>
                  </m:oMath>
                </a14:m>
                <a:endParaRPr lang="ru-RU" dirty="0" smtClean="0"/>
              </a:p>
              <a:p>
                <a:endParaRPr lang="ru-RU" i="1"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r>
                        <a:rPr lang="en-US" i="1">
                          <a:latin typeface="Cambria Math"/>
                        </a:rPr>
                        <m:t>𝑙</m:t>
                      </m:r>
                      <m:d>
                        <m:dPr>
                          <m:ctrlPr>
                            <a:rPr lang="ru-RU" i="1">
                              <a:latin typeface="Cambria Math"/>
                            </a:rPr>
                          </m:ctrlPr>
                        </m:dPr>
                        <m:e>
                          <m:r>
                            <a:rPr lang="en-US" i="1">
                              <a:latin typeface="Cambria Math"/>
                            </a:rPr>
                            <m:t>𝑥</m:t>
                          </m:r>
                          <m:d>
                            <m:dPr>
                              <m:ctrlPr>
                                <a:rPr lang="ru-RU" i="1">
                                  <a:latin typeface="Cambria Math"/>
                                </a:rPr>
                              </m:ctrlPr>
                            </m:dPr>
                            <m:e>
                              <m:sSub>
                                <m:sSubPr>
                                  <m:ctrlPr>
                                    <a:rPr lang="ru-RU" i="1">
                                      <a:latin typeface="Cambria Math"/>
                                    </a:rPr>
                                  </m:ctrlPr>
                                </m:sSubPr>
                                <m:e>
                                  <m:r>
                                    <a:rPr lang="en-US" i="1">
                                      <a:latin typeface="Cambria Math"/>
                                    </a:rPr>
                                    <m:t>𝑡</m:t>
                                  </m:r>
                                </m:e>
                                <m:sub>
                                  <m:r>
                                    <a:rPr lang="en-US" i="1">
                                      <a:latin typeface="Cambria Math"/>
                                    </a:rPr>
                                    <m:t>0</m:t>
                                  </m:r>
                                </m:sub>
                              </m:sSub>
                            </m:e>
                          </m:d>
                          <m:r>
                            <a:rPr lang="en-US" i="1">
                              <a:latin typeface="Cambria Math"/>
                            </a:rPr>
                            <m:t>,</m:t>
                          </m:r>
                          <m:r>
                            <a:rPr lang="en-US" i="1">
                              <a:latin typeface="Cambria Math"/>
                            </a:rPr>
                            <m:t>𝑥</m:t>
                          </m:r>
                          <m:d>
                            <m:dPr>
                              <m:ctrlPr>
                                <a:rPr lang="ru-RU" i="1">
                                  <a:latin typeface="Cambria Math"/>
                                </a:rPr>
                              </m:ctrlPr>
                            </m:dPr>
                            <m:e>
                              <m:sSub>
                                <m:sSubPr>
                                  <m:ctrlPr>
                                    <a:rPr lang="ru-RU" i="1">
                                      <a:latin typeface="Cambria Math"/>
                                    </a:rPr>
                                  </m:ctrlPr>
                                </m:sSubPr>
                                <m:e>
                                  <m:r>
                                    <a:rPr lang="en-US" i="1">
                                      <a:latin typeface="Cambria Math"/>
                                    </a:rPr>
                                    <m:t>𝑡</m:t>
                                  </m:r>
                                </m:e>
                                <m:sub>
                                  <m:r>
                                    <a:rPr lang="en-US" i="1">
                                      <a:latin typeface="Cambria Math"/>
                                    </a:rPr>
                                    <m:t>1</m:t>
                                  </m:r>
                                </m:sub>
                              </m:sSub>
                            </m:e>
                          </m:d>
                        </m:e>
                      </m:d>
                      <m:r>
                        <a:rPr lang="en-US" i="1">
                          <a:latin typeface="Cambria Math"/>
                        </a:rPr>
                        <m:t>=</m:t>
                      </m:r>
                      <m:sSub>
                        <m:sSubPr>
                          <m:ctrlPr>
                            <a:rPr lang="ru-RU" i="1">
                              <a:latin typeface="Cambria Math"/>
                            </a:rPr>
                          </m:ctrlPr>
                        </m:sSubPr>
                        <m:e>
                          <m:r>
                            <a:rPr lang="en-US" i="1">
                              <a:latin typeface="Cambria Math"/>
                            </a:rPr>
                            <m:t>𝜆</m:t>
                          </m:r>
                        </m:e>
                        <m:sub>
                          <m:r>
                            <a:rPr lang="en-US" i="1">
                              <a:latin typeface="Cambria Math"/>
                            </a:rPr>
                            <m:t>0</m:t>
                          </m:r>
                        </m:sub>
                      </m:sSub>
                      <m:r>
                        <a:rPr lang="en-US" i="1">
                          <a:latin typeface="Cambria Math"/>
                        </a:rPr>
                        <m:t>Ф</m:t>
                      </m:r>
                      <m:d>
                        <m:dPr>
                          <m:ctrlPr>
                            <a:rPr lang="ru-RU" i="1">
                              <a:latin typeface="Cambria Math"/>
                            </a:rPr>
                          </m:ctrlPr>
                        </m:dPr>
                        <m:e>
                          <m:r>
                            <a:rPr lang="en-US" i="1">
                              <a:latin typeface="Cambria Math"/>
                            </a:rPr>
                            <m:t>𝑥</m:t>
                          </m:r>
                          <m:d>
                            <m:dPr>
                              <m:ctrlPr>
                                <a:rPr lang="ru-RU" i="1">
                                  <a:latin typeface="Cambria Math"/>
                                </a:rPr>
                              </m:ctrlPr>
                            </m:dPr>
                            <m:e>
                              <m:sSub>
                                <m:sSubPr>
                                  <m:ctrlPr>
                                    <a:rPr lang="ru-RU" i="1">
                                      <a:latin typeface="Cambria Math"/>
                                    </a:rPr>
                                  </m:ctrlPr>
                                </m:sSubPr>
                                <m:e>
                                  <m:r>
                                    <a:rPr lang="en-US" i="1">
                                      <a:latin typeface="Cambria Math"/>
                                    </a:rPr>
                                    <m:t>𝑡</m:t>
                                  </m:r>
                                </m:e>
                                <m:sub>
                                  <m:r>
                                    <a:rPr lang="en-US" i="1">
                                      <a:latin typeface="Cambria Math"/>
                                    </a:rPr>
                                    <m:t>1</m:t>
                                  </m:r>
                                </m:sub>
                              </m:sSub>
                            </m:e>
                          </m:d>
                        </m:e>
                      </m:d>
                      <m:r>
                        <a:rPr lang="en-US" i="1">
                          <a:latin typeface="Cambria Math"/>
                        </a:rPr>
                        <m:t>+</m:t>
                      </m:r>
                      <m:d>
                        <m:dPr>
                          <m:ctrlPr>
                            <a:rPr lang="ru-RU" i="1">
                              <a:latin typeface="Cambria Math"/>
                            </a:rPr>
                          </m:ctrlPr>
                        </m:dPr>
                        <m:e>
                          <m:r>
                            <a:rPr lang="en-US" i="1">
                              <a:latin typeface="Cambria Math"/>
                            </a:rPr>
                            <m:t>𝜐</m:t>
                          </m:r>
                          <m:r>
                            <a:rPr lang="en-US" i="1">
                              <a:latin typeface="Cambria Math"/>
                            </a:rPr>
                            <m:t>,</m:t>
                          </m:r>
                          <m:r>
                            <a:rPr lang="en-US" i="1">
                              <a:latin typeface="Cambria Math"/>
                            </a:rPr>
                            <m:t>𝑥</m:t>
                          </m:r>
                          <m:d>
                            <m:dPr>
                              <m:ctrlPr>
                                <a:rPr lang="ru-RU" i="1">
                                  <a:latin typeface="Cambria Math"/>
                                </a:rPr>
                              </m:ctrlPr>
                            </m:dPr>
                            <m:e>
                              <m:sSub>
                                <m:sSubPr>
                                  <m:ctrlPr>
                                    <a:rPr lang="ru-RU" i="1">
                                      <a:latin typeface="Cambria Math"/>
                                    </a:rPr>
                                  </m:ctrlPr>
                                </m:sSubPr>
                                <m:e>
                                  <m:r>
                                    <a:rPr lang="en-US" i="1">
                                      <a:latin typeface="Cambria Math"/>
                                    </a:rPr>
                                    <m:t>𝑡</m:t>
                                  </m:r>
                                </m:e>
                                <m:sub>
                                  <m:r>
                                    <a:rPr lang="en-US" i="1">
                                      <a:latin typeface="Cambria Math"/>
                                    </a:rPr>
                                    <m:t>0</m:t>
                                  </m:r>
                                </m:sub>
                              </m:sSub>
                            </m:e>
                          </m:d>
                          <m:r>
                            <a:rPr lang="en-US" i="1">
                              <a:latin typeface="Cambria Math"/>
                            </a:rPr>
                            <m:t>−</m:t>
                          </m:r>
                          <m:sSup>
                            <m:sSupPr>
                              <m:ctrlPr>
                                <a:rPr lang="ru-RU" i="1">
                                  <a:latin typeface="Cambria Math"/>
                                </a:rPr>
                              </m:ctrlPr>
                            </m:sSupPr>
                            <m:e>
                              <m:r>
                                <a:rPr lang="en-US" i="1">
                                  <a:latin typeface="Cambria Math"/>
                                </a:rPr>
                                <m:t>𝑥</m:t>
                              </m:r>
                            </m:e>
                            <m:sup>
                              <m:r>
                                <a:rPr lang="en-US" i="1">
                                  <a:latin typeface="Cambria Math"/>
                                </a:rPr>
                                <m:t>0</m:t>
                              </m:r>
                            </m:sup>
                          </m:sSup>
                        </m:e>
                      </m:d>
                      <m:r>
                        <a:rPr lang="en-US" i="1">
                          <a:latin typeface="Cambria Math"/>
                        </a:rPr>
                        <m:t>.</m:t>
                      </m:r>
                    </m:oMath>
                  </m:oMathPara>
                </a14:m>
                <a:endParaRPr lang="ru-RU" dirty="0"/>
              </a:p>
              <a:p>
                <a:pPr marL="0" indent="0">
                  <a:buNone/>
                </a:pPr>
                <a:endParaRPr lang="en-US" dirty="0" smtClean="0"/>
              </a:p>
              <a:p>
                <a:pPr marL="0" indent="0">
                  <a:buNone/>
                </a:pPr>
                <a:r>
                  <a:rPr lang="en-US" dirty="0"/>
                  <a:t>Then the Lagrange function becomes:</a:t>
                </a:r>
                <a:endParaRPr lang="en-US" i="1" dirty="0" smtClean="0"/>
              </a:p>
              <a:p>
                <a:pPr marL="0" indent="0">
                  <a:buNone/>
                </a:pPr>
                <a14:m>
                  <m:oMath xmlns:m="http://schemas.openxmlformats.org/officeDocument/2006/math">
                    <m:r>
                      <a:rPr lang="ru-RU" i="1">
                        <a:latin typeface="Cambria Math"/>
                      </a:rPr>
                      <m:t>ℒ</m:t>
                    </m:r>
                    <m:d>
                      <m:dPr>
                        <m:ctrlPr>
                          <a:rPr lang="ru-RU" i="1">
                            <a:latin typeface="Cambria Math"/>
                          </a:rPr>
                        </m:ctrlPr>
                      </m:dPr>
                      <m:e>
                        <m:r>
                          <a:rPr lang="en-US" i="1">
                            <a:latin typeface="Cambria Math"/>
                          </a:rPr>
                          <m:t>𝑥</m:t>
                        </m:r>
                        <m:d>
                          <m:dPr>
                            <m:ctrlPr>
                              <a:rPr lang="ru-RU" i="1">
                                <a:latin typeface="Cambria Math"/>
                              </a:rPr>
                            </m:ctrlPr>
                          </m:dPr>
                          <m:e>
                            <m:r>
                              <a:rPr lang="en-US" i="1">
                                <a:latin typeface="Cambria Math"/>
                              </a:rPr>
                              <m:t>𝑡</m:t>
                            </m:r>
                          </m:e>
                        </m:d>
                        <m:r>
                          <a:rPr lang="ru-RU" i="1">
                            <a:latin typeface="Cambria Math"/>
                          </a:rPr>
                          <m:t>, </m:t>
                        </m:r>
                        <m:r>
                          <a:rPr lang="en-US" i="1">
                            <a:latin typeface="Cambria Math"/>
                          </a:rPr>
                          <m:t>𝑢</m:t>
                        </m:r>
                        <m:d>
                          <m:dPr>
                            <m:ctrlPr>
                              <a:rPr lang="ru-RU" i="1">
                                <a:latin typeface="Cambria Math"/>
                              </a:rPr>
                            </m:ctrlPr>
                          </m:dPr>
                          <m:e>
                            <m:r>
                              <a:rPr lang="en-US" i="1">
                                <a:latin typeface="Cambria Math"/>
                              </a:rPr>
                              <m:t>𝑡</m:t>
                            </m:r>
                          </m:e>
                        </m:d>
                        <m:r>
                          <a:rPr lang="ru-RU" i="1">
                            <a:latin typeface="Cambria Math"/>
                          </a:rPr>
                          <m:t>,</m:t>
                        </m:r>
                        <m:r>
                          <a:rPr lang="en-US" i="1">
                            <a:latin typeface="Cambria Math"/>
                          </a:rPr>
                          <m:t>𝑝</m:t>
                        </m:r>
                        <m:d>
                          <m:dPr>
                            <m:ctrlPr>
                              <a:rPr lang="ru-RU" i="1">
                                <a:latin typeface="Cambria Math"/>
                              </a:rPr>
                            </m:ctrlPr>
                          </m:dPr>
                          <m:e>
                            <m:r>
                              <a:rPr lang="en-US" i="1">
                                <a:latin typeface="Cambria Math"/>
                              </a:rPr>
                              <m:t>𝑡</m:t>
                            </m:r>
                          </m:e>
                        </m:d>
                        <m:r>
                          <a:rPr lang="ru-RU" i="1">
                            <a:latin typeface="Cambria Math"/>
                          </a:rPr>
                          <m:t>, </m:t>
                        </m:r>
                        <m:sSub>
                          <m:sSubPr>
                            <m:ctrlPr>
                              <a:rPr lang="ru-RU" i="1">
                                <a:latin typeface="Cambria Math"/>
                              </a:rPr>
                            </m:ctrlPr>
                          </m:sSubPr>
                          <m:e>
                            <m:r>
                              <a:rPr lang="en-US" i="1">
                                <a:latin typeface="Cambria Math"/>
                              </a:rPr>
                              <m:t>𝜆</m:t>
                            </m:r>
                          </m:e>
                          <m:sub>
                            <m:r>
                              <a:rPr lang="ru-RU" i="1">
                                <a:latin typeface="Cambria Math"/>
                              </a:rPr>
                              <m:t>0</m:t>
                            </m:r>
                          </m:sub>
                        </m:sSub>
                        <m:r>
                          <a:rPr lang="ru-RU" i="1">
                            <a:latin typeface="Cambria Math"/>
                          </a:rPr>
                          <m:t>,</m:t>
                        </m:r>
                        <m:r>
                          <a:rPr lang="en-US" i="1">
                            <a:latin typeface="Cambria Math"/>
                          </a:rPr>
                          <m:t>𝜐</m:t>
                        </m:r>
                      </m:e>
                    </m:d>
                    <m:r>
                      <a:rPr lang="ru-RU" i="1">
                        <a:latin typeface="Cambria Math"/>
                      </a:rPr>
                      <m:t>=</m:t>
                    </m:r>
                    <m:nary>
                      <m:naryPr>
                        <m:limLoc m:val="undOvr"/>
                        <m:ctrlPr>
                          <a:rPr lang="ru-RU" i="1">
                            <a:latin typeface="Cambria Math"/>
                          </a:rPr>
                        </m:ctrlPr>
                      </m:naryPr>
                      <m:sub>
                        <m:sSub>
                          <m:sSubPr>
                            <m:ctrlPr>
                              <a:rPr lang="ru-RU" i="1">
                                <a:latin typeface="Cambria Math"/>
                              </a:rPr>
                            </m:ctrlPr>
                          </m:sSubPr>
                          <m:e>
                            <m:r>
                              <a:rPr lang="en-US" i="1">
                                <a:latin typeface="Cambria Math"/>
                              </a:rPr>
                              <m:t>𝑡</m:t>
                            </m:r>
                          </m:e>
                          <m:sub>
                            <m:r>
                              <a:rPr lang="ru-RU" i="1">
                                <a:latin typeface="Cambria Math"/>
                              </a:rPr>
                              <m:t>0</m:t>
                            </m:r>
                          </m:sub>
                        </m:sSub>
                      </m:sub>
                      <m:sup>
                        <m:sSub>
                          <m:sSubPr>
                            <m:ctrlPr>
                              <a:rPr lang="ru-RU" i="1">
                                <a:latin typeface="Cambria Math"/>
                              </a:rPr>
                            </m:ctrlPr>
                          </m:sSubPr>
                          <m:e>
                            <m:r>
                              <a:rPr lang="en-US" i="1">
                                <a:latin typeface="Cambria Math"/>
                              </a:rPr>
                              <m:t>𝑡</m:t>
                            </m:r>
                          </m:e>
                          <m:sub>
                            <m:r>
                              <a:rPr lang="ru-RU" i="1">
                                <a:latin typeface="Cambria Math"/>
                              </a:rPr>
                              <m:t>1</m:t>
                            </m:r>
                          </m:sub>
                        </m:sSub>
                      </m:sup>
                      <m:e>
                        <m:r>
                          <a:rPr lang="en-US" i="1">
                            <a:latin typeface="Cambria Math"/>
                          </a:rPr>
                          <m:t> </m:t>
                        </m:r>
                        <m:r>
                          <a:rPr lang="en-US" i="1">
                            <a:latin typeface="Cambria Math"/>
                          </a:rPr>
                          <m:t>𝐿</m:t>
                        </m:r>
                        <m:d>
                          <m:dPr>
                            <m:ctrlPr>
                              <a:rPr lang="ru-RU" i="1">
                                <a:latin typeface="Cambria Math"/>
                              </a:rPr>
                            </m:ctrlPr>
                          </m:dPr>
                          <m:e>
                            <m:r>
                              <a:rPr lang="en-US" i="1">
                                <a:latin typeface="Cambria Math"/>
                              </a:rPr>
                              <m:t>𝑡</m:t>
                            </m:r>
                            <m:r>
                              <a:rPr lang="ru-RU" i="1">
                                <a:latin typeface="Cambria Math"/>
                              </a:rPr>
                              <m:t>,</m:t>
                            </m:r>
                            <m:r>
                              <a:rPr lang="en-US" i="1">
                                <a:latin typeface="Cambria Math"/>
                              </a:rPr>
                              <m:t>𝑥</m:t>
                            </m:r>
                            <m:d>
                              <m:dPr>
                                <m:ctrlPr>
                                  <a:rPr lang="ru-RU" i="1">
                                    <a:latin typeface="Cambria Math"/>
                                  </a:rPr>
                                </m:ctrlPr>
                              </m:dPr>
                              <m:e>
                                <m:r>
                                  <a:rPr lang="en-US" i="1">
                                    <a:latin typeface="Cambria Math"/>
                                  </a:rPr>
                                  <m:t>𝑡</m:t>
                                </m:r>
                              </m:e>
                            </m:d>
                            <m:r>
                              <a:rPr lang="ru-RU" i="1">
                                <a:latin typeface="Cambria Math"/>
                              </a:rPr>
                              <m:t>, </m:t>
                            </m:r>
                            <m:r>
                              <a:rPr lang="en-US" i="1">
                                <a:latin typeface="Cambria Math"/>
                              </a:rPr>
                              <m:t>𝑢</m:t>
                            </m:r>
                            <m:d>
                              <m:dPr>
                                <m:ctrlPr>
                                  <a:rPr lang="ru-RU" i="1">
                                    <a:latin typeface="Cambria Math"/>
                                  </a:rPr>
                                </m:ctrlPr>
                              </m:dPr>
                              <m:e>
                                <m:r>
                                  <a:rPr lang="en-US" i="1">
                                    <a:latin typeface="Cambria Math"/>
                                  </a:rPr>
                                  <m:t>𝑡</m:t>
                                </m:r>
                              </m:e>
                            </m:d>
                            <m:r>
                              <a:rPr lang="ru-RU" i="1">
                                <a:latin typeface="Cambria Math"/>
                              </a:rPr>
                              <m:t>,</m:t>
                            </m:r>
                            <m:r>
                              <a:rPr lang="en-US" i="1">
                                <a:latin typeface="Cambria Math"/>
                              </a:rPr>
                              <m:t>𝑝</m:t>
                            </m:r>
                            <m:d>
                              <m:dPr>
                                <m:ctrlPr>
                                  <a:rPr lang="ru-RU" i="1">
                                    <a:latin typeface="Cambria Math"/>
                                  </a:rPr>
                                </m:ctrlPr>
                              </m:dPr>
                              <m:e>
                                <m:r>
                                  <a:rPr lang="en-US" i="1">
                                    <a:latin typeface="Cambria Math"/>
                                  </a:rPr>
                                  <m:t>𝑡</m:t>
                                </m:r>
                              </m:e>
                            </m:d>
                            <m:r>
                              <a:rPr lang="ru-RU" i="1">
                                <a:latin typeface="Cambria Math"/>
                              </a:rPr>
                              <m:t>, </m:t>
                            </m:r>
                            <m:sSub>
                              <m:sSubPr>
                                <m:ctrlPr>
                                  <a:rPr lang="ru-RU" i="1">
                                    <a:latin typeface="Cambria Math"/>
                                  </a:rPr>
                                </m:ctrlPr>
                              </m:sSubPr>
                              <m:e>
                                <m:r>
                                  <a:rPr lang="en-US" i="1">
                                    <a:latin typeface="Cambria Math"/>
                                  </a:rPr>
                                  <m:t>𝜆</m:t>
                                </m:r>
                              </m:e>
                              <m:sub>
                                <m:r>
                                  <a:rPr lang="ru-RU" i="1">
                                    <a:latin typeface="Cambria Math"/>
                                  </a:rPr>
                                  <m:t>0</m:t>
                                </m:r>
                              </m:sub>
                            </m:sSub>
                          </m:e>
                        </m:d>
                        <m:r>
                          <a:rPr lang="en-US" i="1">
                            <a:latin typeface="Cambria Math"/>
                          </a:rPr>
                          <m:t>𝑑𝑡</m:t>
                        </m:r>
                        <m:r>
                          <a:rPr lang="ru-RU" i="1">
                            <a:latin typeface="Cambria Math"/>
                          </a:rPr>
                          <m:t>+</m:t>
                        </m:r>
                        <m:r>
                          <a:rPr lang="en-US" i="1">
                            <a:latin typeface="Cambria Math"/>
                          </a:rPr>
                          <m:t>𝑙</m:t>
                        </m:r>
                        <m:d>
                          <m:dPr>
                            <m:ctrlPr>
                              <a:rPr lang="ru-RU" i="1">
                                <a:latin typeface="Cambria Math"/>
                              </a:rPr>
                            </m:ctrlPr>
                          </m:dPr>
                          <m:e>
                            <m:r>
                              <a:rPr lang="en-US" i="1">
                                <a:latin typeface="Cambria Math"/>
                              </a:rPr>
                              <m:t>𝑥</m:t>
                            </m:r>
                            <m:d>
                              <m:dPr>
                                <m:ctrlPr>
                                  <a:rPr lang="ru-RU" i="1">
                                    <a:latin typeface="Cambria Math"/>
                                  </a:rPr>
                                </m:ctrlPr>
                              </m:dPr>
                              <m:e>
                                <m:sSub>
                                  <m:sSubPr>
                                    <m:ctrlPr>
                                      <a:rPr lang="ru-RU" i="1">
                                        <a:latin typeface="Cambria Math"/>
                                      </a:rPr>
                                    </m:ctrlPr>
                                  </m:sSubPr>
                                  <m:e>
                                    <m:r>
                                      <a:rPr lang="en-US" i="1">
                                        <a:latin typeface="Cambria Math"/>
                                      </a:rPr>
                                      <m:t>𝑡</m:t>
                                    </m:r>
                                  </m:e>
                                  <m:sub>
                                    <m:r>
                                      <a:rPr lang="ru-RU" i="1">
                                        <a:latin typeface="Cambria Math"/>
                                      </a:rPr>
                                      <m:t>0</m:t>
                                    </m:r>
                                  </m:sub>
                                </m:sSub>
                              </m:e>
                            </m:d>
                            <m:r>
                              <a:rPr lang="ru-RU" i="1">
                                <a:latin typeface="Cambria Math"/>
                              </a:rPr>
                              <m:t>,</m:t>
                            </m:r>
                            <m:r>
                              <a:rPr lang="en-US" i="1">
                                <a:latin typeface="Cambria Math"/>
                              </a:rPr>
                              <m:t>𝑥</m:t>
                            </m:r>
                            <m:d>
                              <m:dPr>
                                <m:ctrlPr>
                                  <a:rPr lang="ru-RU" i="1">
                                    <a:latin typeface="Cambria Math"/>
                                  </a:rPr>
                                </m:ctrlPr>
                              </m:dPr>
                              <m:e>
                                <m:sSub>
                                  <m:sSubPr>
                                    <m:ctrlPr>
                                      <a:rPr lang="ru-RU" i="1">
                                        <a:latin typeface="Cambria Math"/>
                                      </a:rPr>
                                    </m:ctrlPr>
                                  </m:sSubPr>
                                  <m:e>
                                    <m:r>
                                      <a:rPr lang="en-US" i="1">
                                        <a:latin typeface="Cambria Math"/>
                                      </a:rPr>
                                      <m:t>𝑡</m:t>
                                    </m:r>
                                  </m:e>
                                  <m:sub>
                                    <m:r>
                                      <a:rPr lang="ru-RU" i="1">
                                        <a:latin typeface="Cambria Math"/>
                                      </a:rPr>
                                      <m:t>1</m:t>
                                    </m:r>
                                  </m:sub>
                                </m:sSub>
                              </m:e>
                            </m:d>
                          </m:e>
                        </m:d>
                      </m:e>
                    </m:nary>
                    <m:r>
                      <a:rPr lang="ru-RU" i="1">
                        <a:latin typeface="Cambria Math"/>
                      </a:rPr>
                      <m:t>→</m:t>
                    </m:r>
                    <m:r>
                      <a:rPr lang="en-US" i="1">
                        <a:latin typeface="Cambria Math"/>
                      </a:rPr>
                      <m:t>𝑖𝑛𝑓</m:t>
                    </m:r>
                  </m:oMath>
                </a14:m>
                <a:r>
                  <a:rPr lang="en-US" i="1" dirty="0"/>
                  <a:t> </a:t>
                </a:r>
                <a:r>
                  <a:rPr lang="en-US" i="1" dirty="0" smtClean="0"/>
                  <a:t>                                                     </a:t>
                </a:r>
                <a:r>
                  <a:rPr lang="ru-RU" i="1" dirty="0" smtClean="0"/>
                  <a:t>(1</a:t>
                </a:r>
                <a:r>
                  <a:rPr lang="en-US" i="1" dirty="0" smtClean="0"/>
                  <a:t>2</a:t>
                </a:r>
                <a:r>
                  <a:rPr lang="ru-RU" i="1" dirty="0" smtClean="0"/>
                  <a:t>)</a:t>
                </a:r>
                <a:endParaRPr lang="ru-RU" dirty="0"/>
              </a:p>
              <a:p>
                <a:pPr marL="0" indent="0">
                  <a:buNone/>
                </a:pPr>
                <a:endParaRPr lang="ru-RU" dirty="0"/>
              </a:p>
            </p:txBody>
          </p:sp>
        </mc:Choice>
        <mc:Fallback>
          <p:sp>
            <p:nvSpPr>
              <p:cNvPr id="3" name="Объект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a:stretch>
                  <a:fillRect l="-1667" t="-1156"/>
                </a:stretch>
              </a:blipFill>
            </p:spPr>
            <p:txBody>
              <a:bodyPr/>
              <a:lstStyle/>
              <a:p>
                <a:r>
                  <a:rPr lang="ru-RU">
                    <a:noFill/>
                  </a:rPr>
                  <a:t> </a:t>
                </a:r>
              </a:p>
            </p:txBody>
          </p:sp>
        </mc:Fallback>
      </mc:AlternateContent>
    </p:spTree>
    <p:extLst>
      <p:ext uri="{BB962C8B-B14F-4D97-AF65-F5344CB8AC3E}">
        <p14:creationId xmlns:p14="http://schemas.microsoft.com/office/powerpoint/2010/main" val="8213922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Объект 2"/>
              <p:cNvSpPr>
                <a:spLocks noGrp="1"/>
              </p:cNvSpPr>
              <p:nvPr>
                <p:ph idx="1"/>
              </p:nvPr>
            </p:nvSpPr>
            <p:spPr>
              <a:xfrm>
                <a:off x="0" y="0"/>
                <a:ext cx="9144000" cy="6858000"/>
              </a:xfrm>
            </p:spPr>
            <p:txBody>
              <a:bodyPr>
                <a:normAutofit/>
              </a:bodyPr>
              <a:lstStyle/>
              <a:p>
                <a:pPr marL="0" indent="0">
                  <a:buNone/>
                </a:pPr>
                <a:r>
                  <a:rPr lang="en-US" dirty="0" smtClean="0"/>
                  <a:t>Suppose that </a:t>
                </a:r>
                <a14:m>
                  <m:oMath xmlns:m="http://schemas.openxmlformats.org/officeDocument/2006/math">
                    <m:acc>
                      <m:accPr>
                        <m:chr m:val="̅"/>
                        <m:ctrlPr>
                          <a:rPr lang="ru-RU" i="1">
                            <a:latin typeface="Cambria Math"/>
                          </a:rPr>
                        </m:ctrlPr>
                      </m:accPr>
                      <m:e>
                        <m:r>
                          <a:rPr lang="en-US" i="1">
                            <a:latin typeface="Cambria Math"/>
                          </a:rPr>
                          <m:t>𝑢</m:t>
                        </m:r>
                      </m:e>
                    </m:acc>
                    <m:d>
                      <m:dPr>
                        <m:ctrlPr>
                          <a:rPr lang="ru-RU" i="1">
                            <a:latin typeface="Cambria Math"/>
                          </a:rPr>
                        </m:ctrlPr>
                      </m:dPr>
                      <m:e>
                        <m:r>
                          <a:rPr lang="en-US" i="1">
                            <a:latin typeface="Cambria Math"/>
                          </a:rPr>
                          <m:t>𝑡</m:t>
                        </m:r>
                      </m:e>
                    </m:d>
                    <m:r>
                      <a:rPr lang="ru-RU" i="1">
                        <a:latin typeface="Cambria Math"/>
                      </a:rPr>
                      <m:t>,</m:t>
                    </m:r>
                    <m:acc>
                      <m:accPr>
                        <m:chr m:val="̅"/>
                        <m:ctrlPr>
                          <a:rPr lang="ru-RU" i="1">
                            <a:latin typeface="Cambria Math"/>
                          </a:rPr>
                        </m:ctrlPr>
                      </m:accPr>
                      <m:e>
                        <m:r>
                          <a:rPr lang="en-US" i="1">
                            <a:latin typeface="Cambria Math"/>
                          </a:rPr>
                          <m:t>𝑝</m:t>
                        </m:r>
                      </m:e>
                    </m:acc>
                    <m:d>
                      <m:dPr>
                        <m:ctrlPr>
                          <a:rPr lang="ru-RU" i="1">
                            <a:latin typeface="Cambria Math"/>
                          </a:rPr>
                        </m:ctrlPr>
                      </m:dPr>
                      <m:e>
                        <m:r>
                          <a:rPr lang="en-US" i="1">
                            <a:latin typeface="Cambria Math"/>
                          </a:rPr>
                          <m:t>𝑡</m:t>
                        </m:r>
                      </m:e>
                    </m:d>
                    <m:r>
                      <a:rPr lang="ru-RU" i="1">
                        <a:latin typeface="Cambria Math"/>
                      </a:rPr>
                      <m:t>, </m:t>
                    </m:r>
                    <m:sSub>
                      <m:sSubPr>
                        <m:ctrlPr>
                          <a:rPr lang="ru-RU" i="1">
                            <a:latin typeface="Cambria Math"/>
                          </a:rPr>
                        </m:ctrlPr>
                      </m:sSubPr>
                      <m:e>
                        <m:acc>
                          <m:accPr>
                            <m:chr m:val="̅"/>
                            <m:ctrlPr>
                              <a:rPr lang="ru-RU" i="1">
                                <a:latin typeface="Cambria Math"/>
                              </a:rPr>
                            </m:ctrlPr>
                          </m:accPr>
                          <m:e>
                            <m:r>
                              <a:rPr lang="en-US" i="1">
                                <a:latin typeface="Cambria Math"/>
                              </a:rPr>
                              <m:t>𝜆</m:t>
                            </m:r>
                          </m:e>
                        </m:acc>
                      </m:e>
                      <m:sub>
                        <m:r>
                          <a:rPr lang="ru-RU" i="1">
                            <a:latin typeface="Cambria Math"/>
                          </a:rPr>
                          <m:t>0</m:t>
                        </m:r>
                      </m:sub>
                    </m:sSub>
                    <m:r>
                      <a:rPr lang="ru-RU" b="0" i="1" smtClean="0">
                        <a:latin typeface="Cambria Math"/>
                      </a:rPr>
                      <m:t> </m:t>
                    </m:r>
                    <m:r>
                      <m:rPr>
                        <m:sty m:val="p"/>
                      </m:rPr>
                      <a:rPr lang="en-US" b="0" i="0" smtClean="0">
                        <a:latin typeface="Cambria Math"/>
                      </a:rPr>
                      <m:t>which</m:t>
                    </m:r>
                  </m:oMath>
                </a14:m>
                <a:r>
                  <a:rPr lang="ru-RU" dirty="0" smtClean="0"/>
                  <a:t> </a:t>
                </a:r>
                <a:r>
                  <a:rPr lang="en-US" dirty="0" smtClean="0"/>
                  <a:t>minimize </a:t>
                </a:r>
                <a:r>
                  <a:rPr lang="en-US" dirty="0"/>
                  <a:t>the functional</a:t>
                </a:r>
                <a:r>
                  <a:rPr lang="ru-RU" dirty="0" smtClean="0"/>
                  <a:t>  </a:t>
                </a:r>
                <a:r>
                  <a:rPr lang="ru-RU" dirty="0" smtClean="0"/>
                  <a:t>(</a:t>
                </a:r>
                <a:r>
                  <a:rPr lang="en-US" dirty="0" smtClean="0"/>
                  <a:t>7</a:t>
                </a:r>
                <a:r>
                  <a:rPr lang="ru-RU" dirty="0" smtClean="0"/>
                  <a:t>) </a:t>
                </a:r>
                <a:r>
                  <a:rPr lang="en-US" dirty="0" smtClean="0"/>
                  <a:t>are known. </a:t>
                </a:r>
                <a:r>
                  <a:rPr lang="en-US" dirty="0"/>
                  <a:t>then the unconstrained minimization problem (12) is equivalent to a </a:t>
                </a:r>
                <a:r>
                  <a:rPr lang="en-US" dirty="0" err="1" smtClean="0"/>
                  <a:t>Bolza</a:t>
                </a:r>
                <a:r>
                  <a:rPr lang="en-US" dirty="0" smtClean="0"/>
                  <a:t> </a:t>
                </a:r>
                <a:r>
                  <a:rPr lang="en-US" dirty="0"/>
                  <a:t>problem</a:t>
                </a:r>
                <a:r>
                  <a:rPr lang="ru-RU" dirty="0" smtClean="0"/>
                  <a:t> </a:t>
                </a:r>
                <a:r>
                  <a:rPr lang="en-US" dirty="0"/>
                  <a:t>relative to</a:t>
                </a:r>
                <a14:m>
                  <m:oMath xmlns:m="http://schemas.openxmlformats.org/officeDocument/2006/math">
                    <m:r>
                      <a:rPr lang="en-US" b="0" i="0" smtClean="0">
                        <a:latin typeface="Cambria Math"/>
                      </a:rPr>
                      <m:t> </m:t>
                    </m:r>
                    <m:r>
                      <a:rPr lang="en-US" i="1">
                        <a:latin typeface="Cambria Math"/>
                      </a:rPr>
                      <m:t>𝑥</m:t>
                    </m:r>
                    <m:d>
                      <m:dPr>
                        <m:ctrlPr>
                          <a:rPr lang="ru-RU" i="1">
                            <a:latin typeface="Cambria Math"/>
                          </a:rPr>
                        </m:ctrlPr>
                      </m:dPr>
                      <m:e>
                        <m:r>
                          <a:rPr lang="en-US" i="1">
                            <a:latin typeface="Cambria Math"/>
                          </a:rPr>
                          <m:t>𝑡</m:t>
                        </m:r>
                      </m:e>
                    </m:d>
                  </m:oMath>
                </a14:m>
                <a:r>
                  <a:rPr lang="ru-RU" dirty="0"/>
                  <a:t> </a:t>
                </a:r>
                <a:r>
                  <a:rPr lang="en-US" dirty="0"/>
                  <a:t>in which the necessary conditions or Euler-Lagrange equation have the form </a:t>
                </a:r>
                <a14:m>
                  <m:oMath xmlns:m="http://schemas.openxmlformats.org/officeDocument/2006/math">
                    <m:sSub>
                      <m:sSubPr>
                        <m:ctrlPr>
                          <a:rPr lang="ru-RU" i="1">
                            <a:latin typeface="Cambria Math"/>
                          </a:rPr>
                        </m:ctrlPr>
                      </m:sSubPr>
                      <m:e>
                        <m:acc>
                          <m:accPr>
                            <m:chr m:val="̅"/>
                            <m:ctrlPr>
                              <a:rPr lang="ru-RU" i="1">
                                <a:latin typeface="Cambria Math"/>
                              </a:rPr>
                            </m:ctrlPr>
                          </m:accPr>
                          <m:e>
                            <m:r>
                              <a:rPr lang="en-US" i="1">
                                <a:latin typeface="Cambria Math"/>
                              </a:rPr>
                              <m:t>𝐿</m:t>
                            </m:r>
                          </m:e>
                        </m:acc>
                      </m:e>
                      <m:sub>
                        <m:r>
                          <a:rPr lang="en-US" i="1">
                            <a:latin typeface="Cambria Math"/>
                          </a:rPr>
                          <m:t>𝑥</m:t>
                        </m:r>
                      </m:sub>
                    </m:sSub>
                    <m:d>
                      <m:dPr>
                        <m:ctrlPr>
                          <a:rPr lang="ru-RU" i="1">
                            <a:latin typeface="Cambria Math"/>
                          </a:rPr>
                        </m:ctrlPr>
                      </m:dPr>
                      <m:e>
                        <m:r>
                          <a:rPr lang="en-US" i="1">
                            <a:latin typeface="Cambria Math"/>
                          </a:rPr>
                          <m:t>𝑡</m:t>
                        </m:r>
                      </m:e>
                    </m:d>
                    <m:r>
                      <a:rPr lang="en-US" i="1">
                        <a:latin typeface="Cambria Math"/>
                      </a:rPr>
                      <m:t>−</m:t>
                    </m:r>
                    <m:f>
                      <m:fPr>
                        <m:ctrlPr>
                          <a:rPr lang="ru-RU" i="1">
                            <a:latin typeface="Cambria Math"/>
                          </a:rPr>
                        </m:ctrlPr>
                      </m:fPr>
                      <m:num>
                        <m:r>
                          <a:rPr lang="en-US" i="1">
                            <a:latin typeface="Cambria Math"/>
                          </a:rPr>
                          <m:t>𝑑</m:t>
                        </m:r>
                      </m:num>
                      <m:den>
                        <m:r>
                          <a:rPr lang="en-US" i="1">
                            <a:latin typeface="Cambria Math"/>
                          </a:rPr>
                          <m:t>𝑑𝑡</m:t>
                        </m:r>
                      </m:den>
                    </m:f>
                    <m:sSub>
                      <m:sSubPr>
                        <m:ctrlPr>
                          <a:rPr lang="ru-RU" i="1">
                            <a:latin typeface="Cambria Math"/>
                          </a:rPr>
                        </m:ctrlPr>
                      </m:sSubPr>
                      <m:e>
                        <m:acc>
                          <m:accPr>
                            <m:chr m:val="̅"/>
                            <m:ctrlPr>
                              <a:rPr lang="ru-RU" i="1">
                                <a:latin typeface="Cambria Math"/>
                              </a:rPr>
                            </m:ctrlPr>
                          </m:accPr>
                          <m:e>
                            <m:r>
                              <a:rPr lang="en-US" i="1">
                                <a:latin typeface="Cambria Math"/>
                              </a:rPr>
                              <m:t>𝐿</m:t>
                            </m:r>
                          </m:e>
                        </m:acc>
                      </m:e>
                      <m:sub>
                        <m:acc>
                          <m:accPr>
                            <m:chr m:val="̇"/>
                            <m:ctrlPr>
                              <a:rPr lang="ru-RU" i="1">
                                <a:latin typeface="Cambria Math"/>
                              </a:rPr>
                            </m:ctrlPr>
                          </m:accPr>
                          <m:e>
                            <m:r>
                              <a:rPr lang="en-US" i="1">
                                <a:latin typeface="Cambria Math"/>
                              </a:rPr>
                              <m:t>𝑥</m:t>
                            </m:r>
                          </m:e>
                        </m:acc>
                      </m:sub>
                    </m:sSub>
                    <m:d>
                      <m:dPr>
                        <m:ctrlPr>
                          <a:rPr lang="ru-RU" i="1">
                            <a:latin typeface="Cambria Math"/>
                          </a:rPr>
                        </m:ctrlPr>
                      </m:dPr>
                      <m:e>
                        <m:r>
                          <a:rPr lang="en-US" i="1">
                            <a:latin typeface="Cambria Math"/>
                          </a:rPr>
                          <m:t>𝑡</m:t>
                        </m:r>
                      </m:e>
                    </m:d>
                    <m:r>
                      <a:rPr lang="en-US" i="1">
                        <a:latin typeface="Cambria Math"/>
                      </a:rPr>
                      <m:t>=0.        (13)</m:t>
                    </m:r>
                  </m:oMath>
                </a14:m>
                <a:endParaRPr lang="en-US" dirty="0" smtClean="0"/>
              </a:p>
              <a:p>
                <a:pPr marL="0" indent="0">
                  <a:buNone/>
                </a:pPr>
                <a:endParaRPr lang="en-US" dirty="0" smtClean="0"/>
              </a:p>
              <a:p>
                <a:pPr marL="0" indent="0">
                  <a:buNone/>
                </a:pPr>
                <a14:m>
                  <m:oMath xmlns:m="http://schemas.openxmlformats.org/officeDocument/2006/math">
                    <m:sSub>
                      <m:sSubPr>
                        <m:ctrlPr>
                          <a:rPr lang="ru-RU" i="1">
                            <a:latin typeface="Cambria Math"/>
                          </a:rPr>
                        </m:ctrlPr>
                      </m:sSubPr>
                      <m:e>
                        <m:acc>
                          <m:accPr>
                            <m:chr m:val="̅"/>
                            <m:ctrlPr>
                              <a:rPr lang="ru-RU" i="1">
                                <a:latin typeface="Cambria Math"/>
                              </a:rPr>
                            </m:ctrlPr>
                          </m:accPr>
                          <m:e>
                            <m:r>
                              <a:rPr lang="en-US" i="1">
                                <a:latin typeface="Cambria Math"/>
                              </a:rPr>
                              <m:t>𝐿</m:t>
                            </m:r>
                          </m:e>
                        </m:acc>
                      </m:e>
                      <m:sub>
                        <m:r>
                          <a:rPr lang="en-US" i="1">
                            <a:latin typeface="Cambria Math"/>
                          </a:rPr>
                          <m:t>𝑥</m:t>
                        </m:r>
                      </m:sub>
                    </m:sSub>
                    <m:d>
                      <m:dPr>
                        <m:ctrlPr>
                          <a:rPr lang="ru-RU" i="1">
                            <a:latin typeface="Cambria Math"/>
                          </a:rPr>
                        </m:ctrlPr>
                      </m:dPr>
                      <m:e>
                        <m:r>
                          <a:rPr lang="en-US" i="1">
                            <a:latin typeface="Cambria Math"/>
                          </a:rPr>
                          <m:t>𝑡</m:t>
                        </m:r>
                      </m:e>
                    </m:d>
                    <m:r>
                      <a:rPr lang="ru-RU" i="1">
                        <a:latin typeface="Cambria Math"/>
                      </a:rPr>
                      <m:t>=</m:t>
                    </m:r>
                    <m:r>
                      <a:rPr lang="en-US" i="1">
                        <a:latin typeface="Cambria Math"/>
                      </a:rPr>
                      <m:t>𝐿</m:t>
                    </m:r>
                    <m:r>
                      <a:rPr lang="ru-RU" i="1">
                        <a:latin typeface="Cambria Math"/>
                      </a:rPr>
                      <m:t>(</m:t>
                    </m:r>
                    <m:r>
                      <a:rPr lang="en-US" i="1">
                        <a:latin typeface="Cambria Math"/>
                      </a:rPr>
                      <m:t>𝑡</m:t>
                    </m:r>
                    <m:r>
                      <a:rPr lang="ru-RU" i="1">
                        <a:latin typeface="Cambria Math"/>
                      </a:rPr>
                      <m:t>,</m:t>
                    </m:r>
                    <m:acc>
                      <m:accPr>
                        <m:chr m:val="̅"/>
                        <m:ctrlPr>
                          <a:rPr lang="ru-RU" i="1">
                            <a:latin typeface="Cambria Math"/>
                          </a:rPr>
                        </m:ctrlPr>
                      </m:accPr>
                      <m:e>
                        <m:r>
                          <a:rPr lang="en-US" i="1">
                            <a:latin typeface="Cambria Math"/>
                          </a:rPr>
                          <m:t>𝑥</m:t>
                        </m:r>
                      </m:e>
                    </m:acc>
                    <m:d>
                      <m:dPr>
                        <m:ctrlPr>
                          <a:rPr lang="ru-RU" i="1">
                            <a:latin typeface="Cambria Math"/>
                          </a:rPr>
                        </m:ctrlPr>
                      </m:dPr>
                      <m:e>
                        <m:r>
                          <a:rPr lang="en-US" i="1">
                            <a:latin typeface="Cambria Math"/>
                          </a:rPr>
                          <m:t>𝑡</m:t>
                        </m:r>
                      </m:e>
                    </m:d>
                    <m:r>
                      <a:rPr lang="ru-RU" i="1">
                        <a:latin typeface="Cambria Math"/>
                      </a:rPr>
                      <m:t>,</m:t>
                    </m:r>
                    <m:acc>
                      <m:accPr>
                        <m:chr m:val="̅"/>
                        <m:ctrlPr>
                          <a:rPr lang="ru-RU" i="1">
                            <a:latin typeface="Cambria Math"/>
                          </a:rPr>
                        </m:ctrlPr>
                      </m:accPr>
                      <m:e>
                        <m:r>
                          <a:rPr lang="en-US" i="1">
                            <a:latin typeface="Cambria Math"/>
                          </a:rPr>
                          <m:t>𝑢</m:t>
                        </m:r>
                      </m:e>
                    </m:acc>
                    <m:d>
                      <m:dPr>
                        <m:ctrlPr>
                          <a:rPr lang="ru-RU" i="1">
                            <a:latin typeface="Cambria Math"/>
                          </a:rPr>
                        </m:ctrlPr>
                      </m:dPr>
                      <m:e>
                        <m:r>
                          <a:rPr lang="en-US" i="1">
                            <a:latin typeface="Cambria Math"/>
                          </a:rPr>
                          <m:t>𝑡</m:t>
                        </m:r>
                      </m:e>
                    </m:d>
                    <m:r>
                      <a:rPr lang="ru-RU" i="1">
                        <a:latin typeface="Cambria Math"/>
                      </a:rPr>
                      <m:t>,</m:t>
                    </m:r>
                    <m:acc>
                      <m:accPr>
                        <m:chr m:val="̅"/>
                        <m:ctrlPr>
                          <a:rPr lang="ru-RU" i="1">
                            <a:latin typeface="Cambria Math"/>
                          </a:rPr>
                        </m:ctrlPr>
                      </m:accPr>
                      <m:e>
                        <m:r>
                          <a:rPr lang="en-US" i="1">
                            <a:latin typeface="Cambria Math"/>
                          </a:rPr>
                          <m:t>𝑝</m:t>
                        </m:r>
                      </m:e>
                    </m:acc>
                    <m:d>
                      <m:dPr>
                        <m:ctrlPr>
                          <a:rPr lang="ru-RU" i="1">
                            <a:latin typeface="Cambria Math"/>
                          </a:rPr>
                        </m:ctrlPr>
                      </m:dPr>
                      <m:e>
                        <m:r>
                          <a:rPr lang="en-US" i="1">
                            <a:latin typeface="Cambria Math"/>
                          </a:rPr>
                          <m:t>𝑡</m:t>
                        </m:r>
                      </m:e>
                    </m:d>
                    <m:r>
                      <a:rPr lang="ru-RU" i="1">
                        <a:latin typeface="Cambria Math"/>
                      </a:rPr>
                      <m:t>, </m:t>
                    </m:r>
                    <m:sSub>
                      <m:sSubPr>
                        <m:ctrlPr>
                          <a:rPr lang="ru-RU" i="1">
                            <a:latin typeface="Cambria Math"/>
                          </a:rPr>
                        </m:ctrlPr>
                      </m:sSubPr>
                      <m:e>
                        <m:acc>
                          <m:accPr>
                            <m:chr m:val="̅"/>
                            <m:ctrlPr>
                              <a:rPr lang="ru-RU" i="1">
                                <a:latin typeface="Cambria Math"/>
                              </a:rPr>
                            </m:ctrlPr>
                          </m:accPr>
                          <m:e>
                            <m:r>
                              <a:rPr lang="en-US" i="1">
                                <a:latin typeface="Cambria Math"/>
                              </a:rPr>
                              <m:t>𝜆</m:t>
                            </m:r>
                          </m:e>
                        </m:acc>
                      </m:e>
                      <m:sub>
                        <m:r>
                          <a:rPr lang="ru-RU" i="1">
                            <a:latin typeface="Cambria Math"/>
                          </a:rPr>
                          <m:t>0</m:t>
                        </m:r>
                      </m:sub>
                    </m:sSub>
                    <m:r>
                      <a:rPr lang="ru-RU" i="1">
                        <a:latin typeface="Cambria Math"/>
                      </a:rPr>
                      <m:t>)</m:t>
                    </m:r>
                  </m:oMath>
                </a14:m>
                <a:r>
                  <a:rPr lang="ru-RU" dirty="0"/>
                  <a:t> </a:t>
                </a:r>
                <a:r>
                  <a:rPr lang="en-US" dirty="0" smtClean="0"/>
                  <a:t>is </a:t>
                </a:r>
                <a:r>
                  <a:rPr lang="en-US" dirty="0"/>
                  <a:t>function computed along the optimal process</a:t>
                </a:r>
                <a:r>
                  <a:rPr lang="ru-RU" dirty="0" smtClean="0"/>
                  <a:t>,</a:t>
                </a:r>
              </a:p>
              <a:p>
                <a:pPr marL="0" indent="0">
                  <a:buNone/>
                </a:pPr>
                <a14:m>
                  <m:oMath xmlns:m="http://schemas.openxmlformats.org/officeDocument/2006/math">
                    <m:sSub>
                      <m:sSubPr>
                        <m:ctrlPr>
                          <a:rPr lang="ru-RU" i="1">
                            <a:latin typeface="Cambria Math"/>
                          </a:rPr>
                        </m:ctrlPr>
                      </m:sSubPr>
                      <m:e>
                        <m:r>
                          <a:rPr lang="en-US" i="1">
                            <a:latin typeface="Cambria Math"/>
                          </a:rPr>
                          <m:t>𝑓</m:t>
                        </m:r>
                      </m:e>
                      <m:sub>
                        <m:r>
                          <a:rPr lang="ru-RU" i="1">
                            <a:latin typeface="Cambria Math"/>
                          </a:rPr>
                          <m:t>𝑥</m:t>
                        </m:r>
                      </m:sub>
                    </m:sSub>
                  </m:oMath>
                </a14:m>
                <a:r>
                  <a:rPr lang="en-US" dirty="0" smtClean="0"/>
                  <a:t> is</a:t>
                </a:r>
                <a:r>
                  <a:rPr lang="ru-RU" dirty="0" smtClean="0"/>
                  <a:t>  </a:t>
                </a:r>
                <a14:m>
                  <m:oMath xmlns:m="http://schemas.openxmlformats.org/officeDocument/2006/math">
                    <m:r>
                      <a:rPr lang="ru-RU" i="1">
                        <a:latin typeface="Cambria Math"/>
                      </a:rPr>
                      <m:t>𝑛</m:t>
                    </m:r>
                    <m:r>
                      <a:rPr lang="ru-RU" i="1">
                        <a:latin typeface="Cambria Math"/>
                      </a:rPr>
                      <m:t>×</m:t>
                    </m:r>
                    <m:r>
                      <a:rPr lang="ru-RU" i="1">
                        <a:latin typeface="Cambria Math"/>
                      </a:rPr>
                      <m:t>𝑛</m:t>
                    </m:r>
                  </m:oMath>
                </a14:m>
                <a:r>
                  <a:rPr lang="ru-RU" dirty="0"/>
                  <a:t> </a:t>
                </a:r>
                <a:r>
                  <a:rPr lang="en-US" dirty="0"/>
                  <a:t>matrix consisting of the first derivatives</a:t>
                </a:r>
                <a:r>
                  <a:rPr lang="ru-RU" dirty="0" smtClean="0"/>
                  <a:t> </a:t>
                </a:r>
                <a14:m>
                  <m:oMath xmlns:m="http://schemas.openxmlformats.org/officeDocument/2006/math">
                    <m:f>
                      <m:fPr>
                        <m:ctrlPr>
                          <a:rPr lang="ru-RU" i="1">
                            <a:latin typeface="Cambria Math"/>
                          </a:rPr>
                        </m:ctrlPr>
                      </m:fPr>
                      <m:num>
                        <m:r>
                          <a:rPr lang="ru-RU" i="1" smtClean="0">
                            <a:latin typeface="Cambria Math"/>
                            <a:ea typeface="Cambria Math"/>
                          </a:rPr>
                          <m:t>𝜕</m:t>
                        </m:r>
                        <m:sSub>
                          <m:sSubPr>
                            <m:ctrlPr>
                              <a:rPr lang="ru-RU" i="1" smtClean="0">
                                <a:latin typeface="Cambria Math"/>
                              </a:rPr>
                            </m:ctrlPr>
                          </m:sSubPr>
                          <m:e>
                            <m:r>
                              <a:rPr lang="en-US" i="1">
                                <a:latin typeface="Cambria Math"/>
                              </a:rPr>
                              <m:t>𝑓</m:t>
                            </m:r>
                          </m:e>
                          <m:sub>
                            <m:r>
                              <a:rPr lang="en-US" i="1">
                                <a:latin typeface="Cambria Math"/>
                              </a:rPr>
                              <m:t>𝑖</m:t>
                            </m:r>
                          </m:sub>
                        </m:sSub>
                      </m:num>
                      <m:den>
                        <m:r>
                          <a:rPr lang="en-US" i="1" smtClean="0">
                            <a:latin typeface="Cambria Math"/>
                            <a:ea typeface="Cambria Math"/>
                          </a:rPr>
                          <m:t>𝜕</m:t>
                        </m:r>
                        <m:sSub>
                          <m:sSubPr>
                            <m:ctrlPr>
                              <a:rPr lang="ru-RU" i="1">
                                <a:latin typeface="Cambria Math"/>
                              </a:rPr>
                            </m:ctrlPr>
                          </m:sSubPr>
                          <m:e>
                            <m:r>
                              <a:rPr lang="en-US" i="1">
                                <a:latin typeface="Cambria Math"/>
                              </a:rPr>
                              <m:t>𝑥</m:t>
                            </m:r>
                          </m:e>
                          <m:sub>
                            <m:r>
                              <a:rPr lang="en-US" i="1">
                                <a:latin typeface="Cambria Math"/>
                              </a:rPr>
                              <m:t>𝑗</m:t>
                            </m:r>
                          </m:sub>
                        </m:sSub>
                      </m:den>
                    </m:f>
                    <m:r>
                      <a:rPr lang="ru-RU" i="1">
                        <a:latin typeface="Cambria Math"/>
                      </a:rPr>
                      <m:t>,  </m:t>
                    </m:r>
                    <m:r>
                      <a:rPr lang="en-US" i="1">
                        <a:latin typeface="Cambria Math"/>
                      </a:rPr>
                      <m:t>𝑖</m:t>
                    </m:r>
                    <m:r>
                      <a:rPr lang="ru-RU" i="1">
                        <a:latin typeface="Cambria Math"/>
                      </a:rPr>
                      <m:t>,</m:t>
                    </m:r>
                    <m:r>
                      <a:rPr lang="en-US" i="1">
                        <a:latin typeface="Cambria Math"/>
                      </a:rPr>
                      <m:t>𝑗</m:t>
                    </m:r>
                    <m:r>
                      <a:rPr lang="ru-RU" i="1">
                        <a:latin typeface="Cambria Math"/>
                      </a:rPr>
                      <m:t>=</m:t>
                    </m:r>
                    <m:acc>
                      <m:accPr>
                        <m:chr m:val="̅"/>
                        <m:ctrlPr>
                          <a:rPr lang="ru-RU" i="1">
                            <a:latin typeface="Cambria Math"/>
                          </a:rPr>
                        </m:ctrlPr>
                      </m:accPr>
                      <m:e>
                        <m:r>
                          <a:rPr lang="ru-RU" i="1">
                            <a:latin typeface="Cambria Math"/>
                          </a:rPr>
                          <m:t>1,</m:t>
                        </m:r>
                        <m:r>
                          <a:rPr lang="ru-RU" i="1">
                            <a:latin typeface="Cambria Math"/>
                          </a:rPr>
                          <m:t>𝑛</m:t>
                        </m:r>
                      </m:e>
                    </m:acc>
                    <m:r>
                      <a:rPr lang="ru-RU" i="1">
                        <a:latin typeface="Cambria Math"/>
                      </a:rPr>
                      <m:t>.</m:t>
                    </m:r>
                  </m:oMath>
                </a14:m>
                <a:r>
                  <a:rPr lang="ru-RU" dirty="0"/>
                  <a:t> </a:t>
                </a:r>
              </a:p>
              <a:p>
                <a:pPr marL="0" indent="0">
                  <a:buNone/>
                </a:pPr>
                <a:endParaRPr lang="ru-RU" dirty="0"/>
              </a:p>
            </p:txBody>
          </p:sp>
        </mc:Choice>
        <mc:Fallback>
          <p:sp>
            <p:nvSpPr>
              <p:cNvPr id="3" name="Объект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a:stretch>
                  <a:fillRect l="-1667" t="-889"/>
                </a:stretch>
              </a:blipFill>
            </p:spPr>
            <p:txBody>
              <a:bodyPr/>
              <a:lstStyle/>
              <a:p>
                <a:r>
                  <a:rPr lang="ru-RU">
                    <a:noFill/>
                  </a:rPr>
                  <a:t> </a:t>
                </a:r>
              </a:p>
            </p:txBody>
          </p:sp>
        </mc:Fallback>
      </mc:AlternateContent>
    </p:spTree>
    <p:extLst>
      <p:ext uri="{BB962C8B-B14F-4D97-AF65-F5344CB8AC3E}">
        <p14:creationId xmlns:p14="http://schemas.microsoft.com/office/powerpoint/2010/main" val="27860295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Объект 2"/>
              <p:cNvSpPr>
                <a:spLocks noGrp="1"/>
              </p:cNvSpPr>
              <p:nvPr>
                <p:ph idx="1"/>
              </p:nvPr>
            </p:nvSpPr>
            <p:spPr>
              <a:xfrm>
                <a:off x="0" y="0"/>
                <a:ext cx="9144000" cy="6858000"/>
              </a:xfrm>
            </p:spPr>
            <p:txBody>
              <a:bodyPr>
                <a:normAutofit/>
              </a:bodyPr>
              <a:lstStyle/>
              <a:p>
                <a:pPr marL="0" indent="0">
                  <a:buNone/>
                </a:pPr>
                <a14:m>
                  <m:oMathPara xmlns:m="http://schemas.openxmlformats.org/officeDocument/2006/math">
                    <m:oMathParaPr>
                      <m:jc m:val="centerGroup"/>
                    </m:oMathParaPr>
                    <m:oMath xmlns:m="http://schemas.openxmlformats.org/officeDocument/2006/math">
                      <m:sSub>
                        <m:sSubPr>
                          <m:ctrlPr>
                            <a:rPr lang="ru-RU" i="1" smtClean="0">
                              <a:latin typeface="Cambria Math"/>
                            </a:rPr>
                          </m:ctrlPr>
                        </m:sSubPr>
                        <m:e>
                          <m:r>
                            <a:rPr lang="en-US" i="1">
                              <a:latin typeface="Cambria Math"/>
                            </a:rPr>
                            <m:t>𝐿</m:t>
                          </m:r>
                        </m:e>
                        <m:sub>
                          <m:r>
                            <a:rPr lang="en-US" i="1">
                              <a:latin typeface="Cambria Math"/>
                            </a:rPr>
                            <m:t>𝑥</m:t>
                          </m:r>
                        </m:sub>
                      </m:sSub>
                      <m:d>
                        <m:dPr>
                          <m:ctrlPr>
                            <a:rPr lang="ru-RU" i="1">
                              <a:latin typeface="Cambria Math"/>
                            </a:rPr>
                          </m:ctrlPr>
                        </m:dPr>
                        <m:e>
                          <m:r>
                            <a:rPr lang="en-US" i="1">
                              <a:latin typeface="Cambria Math"/>
                            </a:rPr>
                            <m:t>𝑡</m:t>
                          </m:r>
                        </m:e>
                      </m:d>
                      <m:r>
                        <a:rPr lang="en-US" i="1">
                          <a:latin typeface="Cambria Math"/>
                        </a:rPr>
                        <m:t>=</m:t>
                      </m:r>
                      <m:sSub>
                        <m:sSubPr>
                          <m:ctrlPr>
                            <a:rPr lang="ru-RU" i="1">
                              <a:latin typeface="Cambria Math"/>
                            </a:rPr>
                          </m:ctrlPr>
                        </m:sSubPr>
                        <m:e>
                          <m:r>
                            <a:rPr lang="en-US" i="1">
                              <a:latin typeface="Cambria Math"/>
                            </a:rPr>
                            <m:t>𝜆</m:t>
                          </m:r>
                        </m:e>
                        <m:sub>
                          <m:r>
                            <a:rPr lang="en-US" i="1">
                              <a:latin typeface="Cambria Math"/>
                            </a:rPr>
                            <m:t>0</m:t>
                          </m:r>
                        </m:sub>
                      </m:sSub>
                      <m:sSub>
                        <m:sSubPr>
                          <m:ctrlPr>
                            <a:rPr lang="ru-RU" i="1">
                              <a:latin typeface="Cambria Math"/>
                            </a:rPr>
                          </m:ctrlPr>
                        </m:sSubPr>
                        <m:e>
                          <m:sSub>
                            <m:sSubPr>
                              <m:ctrlPr>
                                <a:rPr lang="ru-RU" i="1">
                                  <a:latin typeface="Cambria Math"/>
                                </a:rPr>
                              </m:ctrlPr>
                            </m:sSubPr>
                            <m:e>
                              <m:r>
                                <a:rPr lang="en-US" i="1">
                                  <a:latin typeface="Cambria Math"/>
                                </a:rPr>
                                <m:t>𝑓</m:t>
                              </m:r>
                            </m:e>
                            <m:sub>
                              <m:r>
                                <a:rPr lang="en-US" i="1">
                                  <a:latin typeface="Cambria Math"/>
                                </a:rPr>
                                <m:t>0</m:t>
                              </m:r>
                            </m:sub>
                          </m:sSub>
                        </m:e>
                        <m:sub>
                          <m:r>
                            <a:rPr lang="en-US" i="1">
                              <a:latin typeface="Cambria Math"/>
                            </a:rPr>
                            <m:t>𝑥</m:t>
                          </m:r>
                        </m:sub>
                      </m:sSub>
                      <m:d>
                        <m:dPr>
                          <m:ctrlPr>
                            <a:rPr lang="ru-RU" i="1">
                              <a:latin typeface="Cambria Math"/>
                            </a:rPr>
                          </m:ctrlPr>
                        </m:dPr>
                        <m:e>
                          <m:r>
                            <a:rPr lang="en-US" i="1">
                              <a:latin typeface="Cambria Math"/>
                            </a:rPr>
                            <m:t>𝑡</m:t>
                          </m:r>
                          <m:r>
                            <a:rPr lang="en-US" i="1">
                              <a:latin typeface="Cambria Math"/>
                            </a:rPr>
                            <m:t>,</m:t>
                          </m:r>
                          <m:r>
                            <a:rPr lang="en-US" i="1">
                              <a:latin typeface="Cambria Math"/>
                            </a:rPr>
                            <m:t>𝑥</m:t>
                          </m:r>
                          <m:d>
                            <m:dPr>
                              <m:ctrlPr>
                                <a:rPr lang="ru-RU" i="1">
                                  <a:latin typeface="Cambria Math"/>
                                </a:rPr>
                              </m:ctrlPr>
                            </m:dPr>
                            <m:e>
                              <m:r>
                                <a:rPr lang="en-US" i="1">
                                  <a:latin typeface="Cambria Math"/>
                                </a:rPr>
                                <m:t>𝑡</m:t>
                              </m:r>
                            </m:e>
                          </m:d>
                          <m:r>
                            <a:rPr lang="ru-RU" i="1">
                              <a:latin typeface="Cambria Math"/>
                            </a:rPr>
                            <m:t>, </m:t>
                          </m:r>
                          <m:r>
                            <a:rPr lang="en-US" i="1">
                              <a:latin typeface="Cambria Math"/>
                            </a:rPr>
                            <m:t>𝑢</m:t>
                          </m:r>
                          <m:d>
                            <m:dPr>
                              <m:ctrlPr>
                                <a:rPr lang="ru-RU" i="1">
                                  <a:latin typeface="Cambria Math"/>
                                </a:rPr>
                              </m:ctrlPr>
                            </m:dPr>
                            <m:e>
                              <m:r>
                                <a:rPr lang="en-US" i="1">
                                  <a:latin typeface="Cambria Math"/>
                                </a:rPr>
                                <m:t>𝑡</m:t>
                              </m:r>
                            </m:e>
                          </m:d>
                        </m:e>
                      </m:d>
                      <m:r>
                        <a:rPr lang="en-US" i="1">
                          <a:latin typeface="Cambria Math"/>
                        </a:rPr>
                        <m:t>−</m:t>
                      </m:r>
                      <m:sSubSup>
                        <m:sSubSupPr>
                          <m:ctrlPr>
                            <a:rPr lang="ru-RU" i="1">
                              <a:latin typeface="Cambria Math"/>
                            </a:rPr>
                          </m:ctrlPr>
                        </m:sSubSupPr>
                        <m:e>
                          <m:r>
                            <a:rPr lang="en-US" i="1">
                              <a:latin typeface="Cambria Math"/>
                            </a:rPr>
                            <m:t>𝑓</m:t>
                          </m:r>
                        </m:e>
                        <m:sub>
                          <m:r>
                            <a:rPr lang="en-US" i="1">
                              <a:latin typeface="Cambria Math"/>
                            </a:rPr>
                            <m:t>𝑥</m:t>
                          </m:r>
                        </m:sub>
                        <m:sup>
                          <m:r>
                            <a:rPr lang="en-US" i="1">
                              <a:latin typeface="Cambria Math"/>
                            </a:rPr>
                            <m:t>𝑇</m:t>
                          </m:r>
                        </m:sup>
                      </m:sSubSup>
                      <m:d>
                        <m:dPr>
                          <m:ctrlPr>
                            <a:rPr lang="ru-RU" i="1">
                              <a:latin typeface="Cambria Math"/>
                            </a:rPr>
                          </m:ctrlPr>
                        </m:dPr>
                        <m:e>
                          <m:r>
                            <a:rPr lang="en-US" i="1">
                              <a:latin typeface="Cambria Math"/>
                            </a:rPr>
                            <m:t>𝑡</m:t>
                          </m:r>
                          <m:r>
                            <a:rPr lang="en-US" i="1">
                              <a:latin typeface="Cambria Math"/>
                            </a:rPr>
                            <m:t>,</m:t>
                          </m:r>
                          <m:r>
                            <a:rPr lang="en-US" i="1">
                              <a:latin typeface="Cambria Math"/>
                            </a:rPr>
                            <m:t>𝑥</m:t>
                          </m:r>
                          <m:d>
                            <m:dPr>
                              <m:ctrlPr>
                                <a:rPr lang="ru-RU" i="1">
                                  <a:latin typeface="Cambria Math"/>
                                </a:rPr>
                              </m:ctrlPr>
                            </m:dPr>
                            <m:e>
                              <m:r>
                                <a:rPr lang="en-US" i="1">
                                  <a:latin typeface="Cambria Math"/>
                                </a:rPr>
                                <m:t>𝑡</m:t>
                              </m:r>
                            </m:e>
                          </m:d>
                          <m:r>
                            <a:rPr lang="ru-RU" i="1">
                              <a:latin typeface="Cambria Math"/>
                            </a:rPr>
                            <m:t>, </m:t>
                          </m:r>
                          <m:r>
                            <a:rPr lang="en-US" i="1">
                              <a:latin typeface="Cambria Math"/>
                            </a:rPr>
                            <m:t>𝑢</m:t>
                          </m:r>
                          <m:d>
                            <m:dPr>
                              <m:ctrlPr>
                                <a:rPr lang="ru-RU" i="1">
                                  <a:latin typeface="Cambria Math"/>
                                </a:rPr>
                              </m:ctrlPr>
                            </m:dPr>
                            <m:e>
                              <m:r>
                                <a:rPr lang="en-US" i="1">
                                  <a:latin typeface="Cambria Math"/>
                                </a:rPr>
                                <m:t>𝑡</m:t>
                              </m:r>
                            </m:e>
                          </m:d>
                        </m:e>
                      </m:d>
                      <m:r>
                        <a:rPr lang="en-US" i="1">
                          <a:latin typeface="Cambria Math"/>
                        </a:rPr>
                        <m:t>𝑝</m:t>
                      </m:r>
                      <m:d>
                        <m:dPr>
                          <m:ctrlPr>
                            <a:rPr lang="ru-RU" i="1">
                              <a:latin typeface="Cambria Math"/>
                            </a:rPr>
                          </m:ctrlPr>
                        </m:dPr>
                        <m:e>
                          <m:r>
                            <a:rPr lang="en-US" i="1">
                              <a:latin typeface="Cambria Math"/>
                            </a:rPr>
                            <m:t>𝑡</m:t>
                          </m:r>
                        </m:e>
                      </m:d>
                      <m:r>
                        <a:rPr lang="en-US" i="1">
                          <a:latin typeface="Cambria Math"/>
                        </a:rPr>
                        <m:t>,   </m:t>
                      </m:r>
                      <m:r>
                        <a:rPr lang="en-US" b="0" i="1" smtClean="0">
                          <a:latin typeface="Cambria Math"/>
                        </a:rPr>
                        <m:t>                                                                   </m:t>
                      </m:r>
                      <m:r>
                        <a:rPr lang="en-US" i="1">
                          <a:latin typeface="Cambria Math"/>
                        </a:rPr>
                        <m:t>(1</m:t>
                      </m:r>
                      <m:r>
                        <a:rPr lang="en-US" b="0" i="1" smtClean="0">
                          <a:latin typeface="Cambria Math"/>
                        </a:rPr>
                        <m:t>4</m:t>
                      </m:r>
                      <m:r>
                        <a:rPr lang="en-US" i="1">
                          <a:latin typeface="Cambria Math"/>
                        </a:rPr>
                        <m:t>)</m:t>
                      </m:r>
                    </m:oMath>
                  </m:oMathPara>
                </a14:m>
                <a:endParaRPr lang="ru-RU" dirty="0"/>
              </a:p>
              <a:p>
                <a:pPr marL="0" indent="0">
                  <a:buNone/>
                </a:pPr>
                <a14:m>
                  <m:oMathPara xmlns:m="http://schemas.openxmlformats.org/officeDocument/2006/math">
                    <m:oMathParaPr>
                      <m:jc m:val="centerGroup"/>
                    </m:oMathParaPr>
                    <m:oMath xmlns:m="http://schemas.openxmlformats.org/officeDocument/2006/math">
                      <m:sSub>
                        <m:sSubPr>
                          <m:ctrlPr>
                            <a:rPr lang="ru-RU" i="1">
                              <a:latin typeface="Cambria Math"/>
                            </a:rPr>
                          </m:ctrlPr>
                        </m:sSubPr>
                        <m:e>
                          <m:r>
                            <a:rPr lang="en-US" i="1">
                              <a:latin typeface="Cambria Math"/>
                            </a:rPr>
                            <m:t>𝐿</m:t>
                          </m:r>
                        </m:e>
                        <m:sub>
                          <m:acc>
                            <m:accPr>
                              <m:chr m:val="̇"/>
                              <m:ctrlPr>
                                <a:rPr lang="ru-RU" i="1">
                                  <a:latin typeface="Cambria Math"/>
                                </a:rPr>
                              </m:ctrlPr>
                            </m:accPr>
                            <m:e>
                              <m:r>
                                <a:rPr lang="en-US" i="1">
                                  <a:latin typeface="Cambria Math"/>
                                </a:rPr>
                                <m:t>𝑥</m:t>
                              </m:r>
                            </m:e>
                          </m:acc>
                        </m:sub>
                      </m:sSub>
                      <m:d>
                        <m:dPr>
                          <m:ctrlPr>
                            <a:rPr lang="ru-RU" i="1">
                              <a:latin typeface="Cambria Math"/>
                            </a:rPr>
                          </m:ctrlPr>
                        </m:dPr>
                        <m:e>
                          <m:r>
                            <a:rPr lang="en-US" i="1">
                              <a:latin typeface="Cambria Math"/>
                            </a:rPr>
                            <m:t>𝑡</m:t>
                          </m:r>
                        </m:e>
                      </m:d>
                      <m:r>
                        <a:rPr lang="en-US" i="1">
                          <a:latin typeface="Cambria Math"/>
                        </a:rPr>
                        <m:t>=</m:t>
                      </m:r>
                      <m:r>
                        <a:rPr lang="en-US" i="1">
                          <a:latin typeface="Cambria Math"/>
                        </a:rPr>
                        <m:t>𝑝</m:t>
                      </m:r>
                      <m:d>
                        <m:dPr>
                          <m:ctrlPr>
                            <a:rPr lang="ru-RU" i="1">
                              <a:latin typeface="Cambria Math"/>
                            </a:rPr>
                          </m:ctrlPr>
                        </m:dPr>
                        <m:e>
                          <m:r>
                            <a:rPr lang="en-US" i="1">
                              <a:latin typeface="Cambria Math"/>
                            </a:rPr>
                            <m:t>𝑡</m:t>
                          </m:r>
                        </m:e>
                      </m:d>
                      <m:r>
                        <a:rPr lang="en-US" i="1">
                          <a:latin typeface="Cambria Math"/>
                        </a:rPr>
                        <m:t>.</m:t>
                      </m:r>
                      <m:r>
                        <a:rPr lang="ru-RU" i="1">
                          <a:latin typeface="Cambria Math"/>
                        </a:rPr>
                        <m:t>  </m:t>
                      </m:r>
                      <m:r>
                        <a:rPr lang="en-US" b="0" i="1" smtClean="0">
                          <a:latin typeface="Cambria Math"/>
                        </a:rPr>
                        <m:t>                                         </m:t>
                      </m:r>
                      <m:r>
                        <a:rPr lang="ru-RU" i="1">
                          <a:latin typeface="Cambria Math"/>
                        </a:rPr>
                        <m:t> (1</m:t>
                      </m:r>
                      <m:r>
                        <a:rPr lang="en-US" b="0" i="1" smtClean="0">
                          <a:latin typeface="Cambria Math"/>
                        </a:rPr>
                        <m:t>5</m:t>
                      </m:r>
                      <m:r>
                        <a:rPr lang="ru-RU" i="1">
                          <a:latin typeface="Cambria Math"/>
                        </a:rPr>
                        <m:t>)</m:t>
                      </m:r>
                    </m:oMath>
                  </m:oMathPara>
                </a14:m>
                <a:endParaRPr lang="ru-RU" dirty="0"/>
              </a:p>
              <a:p>
                <a:pPr marL="0" indent="0">
                  <a:buNone/>
                </a:pPr>
                <a:r>
                  <a:rPr lang="en-US" dirty="0"/>
                  <a:t>Euler-Lagrange equation (13) taking into account  (14.15) can be rewritten </a:t>
                </a:r>
                <a:r>
                  <a:rPr lang="en-US" dirty="0" smtClean="0"/>
                  <a:t>as</a:t>
                </a:r>
              </a:p>
              <a:p>
                <a:pPr marL="0" indent="0">
                  <a:buNone/>
                </a:pPr>
                <a:endParaRPr lang="en-US" dirty="0" smtClean="0"/>
              </a:p>
              <a:p>
                <a:pPr marL="0" indent="0">
                  <a:buNone/>
                </a:pPr>
                <a14:m>
                  <m:oMathPara xmlns:m="http://schemas.openxmlformats.org/officeDocument/2006/math">
                    <m:oMathParaPr>
                      <m:jc m:val="centerGroup"/>
                    </m:oMathParaPr>
                    <m:oMath xmlns:m="http://schemas.openxmlformats.org/officeDocument/2006/math">
                      <m:acc>
                        <m:accPr>
                          <m:chr m:val="̇"/>
                          <m:ctrlPr>
                            <a:rPr lang="ru-RU" i="1">
                              <a:latin typeface="Cambria Math"/>
                            </a:rPr>
                          </m:ctrlPr>
                        </m:accPr>
                        <m:e>
                          <m:acc>
                            <m:accPr>
                              <m:chr m:val="̅"/>
                              <m:ctrlPr>
                                <a:rPr lang="ru-RU" i="1">
                                  <a:latin typeface="Cambria Math"/>
                                </a:rPr>
                              </m:ctrlPr>
                            </m:accPr>
                            <m:e>
                              <m:r>
                                <a:rPr lang="en-US" i="1">
                                  <a:latin typeface="Cambria Math"/>
                                </a:rPr>
                                <m:t>𝑝</m:t>
                              </m:r>
                            </m:e>
                          </m:acc>
                        </m:e>
                      </m:acc>
                      <m:d>
                        <m:dPr>
                          <m:ctrlPr>
                            <a:rPr lang="ru-RU" i="1">
                              <a:latin typeface="Cambria Math"/>
                            </a:rPr>
                          </m:ctrlPr>
                        </m:dPr>
                        <m:e>
                          <m:r>
                            <a:rPr lang="ru-RU" i="1">
                              <a:latin typeface="Cambria Math"/>
                            </a:rPr>
                            <m:t>𝑡</m:t>
                          </m:r>
                        </m:e>
                      </m:d>
                      <m:r>
                        <a:rPr lang="en-US" i="1">
                          <a:latin typeface="Cambria Math"/>
                        </a:rPr>
                        <m:t>=</m:t>
                      </m:r>
                      <m:sSub>
                        <m:sSubPr>
                          <m:ctrlPr>
                            <a:rPr lang="ru-RU" i="1">
                              <a:latin typeface="Cambria Math"/>
                            </a:rPr>
                          </m:ctrlPr>
                        </m:sSubPr>
                        <m:e>
                          <m:r>
                            <a:rPr lang="en-US" i="1">
                              <a:latin typeface="Cambria Math"/>
                            </a:rPr>
                            <m:t>𝜆</m:t>
                          </m:r>
                        </m:e>
                        <m:sub>
                          <m:r>
                            <a:rPr lang="en-US" i="1">
                              <a:latin typeface="Cambria Math"/>
                            </a:rPr>
                            <m:t>0</m:t>
                          </m:r>
                        </m:sub>
                      </m:sSub>
                      <m:sSub>
                        <m:sSubPr>
                          <m:ctrlPr>
                            <a:rPr lang="ru-RU" i="1">
                              <a:latin typeface="Cambria Math"/>
                            </a:rPr>
                          </m:ctrlPr>
                        </m:sSubPr>
                        <m:e>
                          <m:sSub>
                            <m:sSubPr>
                              <m:ctrlPr>
                                <a:rPr lang="ru-RU" i="1">
                                  <a:latin typeface="Cambria Math"/>
                                </a:rPr>
                              </m:ctrlPr>
                            </m:sSubPr>
                            <m:e>
                              <m:r>
                                <a:rPr lang="en-US" i="1">
                                  <a:latin typeface="Cambria Math"/>
                                </a:rPr>
                                <m:t>𝑓</m:t>
                              </m:r>
                            </m:e>
                            <m:sub>
                              <m:r>
                                <a:rPr lang="en-US" i="1">
                                  <a:latin typeface="Cambria Math"/>
                                </a:rPr>
                                <m:t>0</m:t>
                              </m:r>
                            </m:sub>
                          </m:sSub>
                        </m:e>
                        <m:sub>
                          <m:r>
                            <a:rPr lang="en-US" i="1">
                              <a:latin typeface="Cambria Math"/>
                            </a:rPr>
                            <m:t>𝑥</m:t>
                          </m:r>
                        </m:sub>
                      </m:sSub>
                      <m:d>
                        <m:dPr>
                          <m:ctrlPr>
                            <a:rPr lang="ru-RU" i="1">
                              <a:latin typeface="Cambria Math"/>
                            </a:rPr>
                          </m:ctrlPr>
                        </m:dPr>
                        <m:e>
                          <m:r>
                            <a:rPr lang="en-US" i="1">
                              <a:latin typeface="Cambria Math"/>
                            </a:rPr>
                            <m:t>𝑡</m:t>
                          </m:r>
                          <m:r>
                            <a:rPr lang="en-US" i="1">
                              <a:latin typeface="Cambria Math"/>
                            </a:rPr>
                            <m:t>,</m:t>
                          </m:r>
                          <m:acc>
                            <m:accPr>
                              <m:chr m:val="̅"/>
                              <m:ctrlPr>
                                <a:rPr lang="ru-RU" i="1">
                                  <a:latin typeface="Cambria Math"/>
                                </a:rPr>
                              </m:ctrlPr>
                            </m:accPr>
                            <m:e>
                              <m:r>
                                <a:rPr lang="en-US" i="1">
                                  <a:latin typeface="Cambria Math"/>
                                </a:rPr>
                                <m:t>𝑥</m:t>
                              </m:r>
                            </m:e>
                          </m:acc>
                          <m:d>
                            <m:dPr>
                              <m:ctrlPr>
                                <a:rPr lang="ru-RU" i="1">
                                  <a:latin typeface="Cambria Math"/>
                                </a:rPr>
                              </m:ctrlPr>
                            </m:dPr>
                            <m:e>
                              <m:r>
                                <a:rPr lang="en-US" i="1">
                                  <a:latin typeface="Cambria Math"/>
                                </a:rPr>
                                <m:t>𝑡</m:t>
                              </m:r>
                            </m:e>
                          </m:d>
                          <m:r>
                            <a:rPr lang="en-US" i="1">
                              <a:latin typeface="Cambria Math"/>
                            </a:rPr>
                            <m:t>,</m:t>
                          </m:r>
                          <m:acc>
                            <m:accPr>
                              <m:chr m:val="̅"/>
                              <m:ctrlPr>
                                <a:rPr lang="ru-RU" i="1">
                                  <a:latin typeface="Cambria Math"/>
                                </a:rPr>
                              </m:ctrlPr>
                            </m:accPr>
                            <m:e>
                              <m:r>
                                <a:rPr lang="en-US" i="1">
                                  <a:latin typeface="Cambria Math"/>
                                </a:rPr>
                                <m:t>𝑢</m:t>
                              </m:r>
                            </m:e>
                          </m:acc>
                          <m:d>
                            <m:dPr>
                              <m:ctrlPr>
                                <a:rPr lang="ru-RU" i="1">
                                  <a:latin typeface="Cambria Math"/>
                                </a:rPr>
                              </m:ctrlPr>
                            </m:dPr>
                            <m:e>
                              <m:r>
                                <a:rPr lang="en-US" i="1">
                                  <a:latin typeface="Cambria Math"/>
                                </a:rPr>
                                <m:t>𝑡</m:t>
                              </m:r>
                            </m:e>
                          </m:d>
                        </m:e>
                      </m:d>
                      <m:r>
                        <a:rPr lang="en-US" i="1">
                          <a:latin typeface="Cambria Math"/>
                        </a:rPr>
                        <m:t>−</m:t>
                      </m:r>
                      <m:sSubSup>
                        <m:sSubSupPr>
                          <m:ctrlPr>
                            <a:rPr lang="ru-RU" i="1">
                              <a:latin typeface="Cambria Math"/>
                            </a:rPr>
                          </m:ctrlPr>
                        </m:sSubSupPr>
                        <m:e>
                          <m:r>
                            <a:rPr lang="en-US" i="1">
                              <a:latin typeface="Cambria Math"/>
                            </a:rPr>
                            <m:t>𝑓</m:t>
                          </m:r>
                        </m:e>
                        <m:sub>
                          <m:r>
                            <a:rPr lang="en-US" i="1">
                              <a:latin typeface="Cambria Math"/>
                            </a:rPr>
                            <m:t>𝑥</m:t>
                          </m:r>
                        </m:sub>
                        <m:sup>
                          <m:r>
                            <a:rPr lang="en-US" i="1">
                              <a:latin typeface="Cambria Math"/>
                            </a:rPr>
                            <m:t>𝑇</m:t>
                          </m:r>
                        </m:sup>
                      </m:sSubSup>
                      <m:d>
                        <m:dPr>
                          <m:ctrlPr>
                            <a:rPr lang="ru-RU" i="1">
                              <a:latin typeface="Cambria Math"/>
                            </a:rPr>
                          </m:ctrlPr>
                        </m:dPr>
                        <m:e>
                          <m:r>
                            <a:rPr lang="en-US" i="1">
                              <a:latin typeface="Cambria Math"/>
                            </a:rPr>
                            <m:t>𝑡</m:t>
                          </m:r>
                          <m:r>
                            <a:rPr lang="en-US" i="1">
                              <a:latin typeface="Cambria Math"/>
                            </a:rPr>
                            <m:t>,</m:t>
                          </m:r>
                          <m:acc>
                            <m:accPr>
                              <m:chr m:val="̅"/>
                              <m:ctrlPr>
                                <a:rPr lang="ru-RU" i="1">
                                  <a:latin typeface="Cambria Math"/>
                                </a:rPr>
                              </m:ctrlPr>
                            </m:accPr>
                            <m:e>
                              <m:r>
                                <a:rPr lang="en-US" i="1">
                                  <a:latin typeface="Cambria Math"/>
                                </a:rPr>
                                <m:t>𝑥</m:t>
                              </m:r>
                            </m:e>
                          </m:acc>
                          <m:d>
                            <m:dPr>
                              <m:ctrlPr>
                                <a:rPr lang="ru-RU" i="1">
                                  <a:latin typeface="Cambria Math"/>
                                </a:rPr>
                              </m:ctrlPr>
                            </m:dPr>
                            <m:e>
                              <m:r>
                                <a:rPr lang="en-US" i="1">
                                  <a:latin typeface="Cambria Math"/>
                                </a:rPr>
                                <m:t>𝑡</m:t>
                              </m:r>
                            </m:e>
                          </m:d>
                          <m:r>
                            <a:rPr lang="en-US" i="1">
                              <a:latin typeface="Cambria Math"/>
                            </a:rPr>
                            <m:t>,</m:t>
                          </m:r>
                          <m:acc>
                            <m:accPr>
                              <m:chr m:val="̅"/>
                              <m:ctrlPr>
                                <a:rPr lang="ru-RU" i="1">
                                  <a:latin typeface="Cambria Math"/>
                                </a:rPr>
                              </m:ctrlPr>
                            </m:accPr>
                            <m:e>
                              <m:r>
                                <a:rPr lang="en-US" i="1">
                                  <a:latin typeface="Cambria Math"/>
                                </a:rPr>
                                <m:t>𝑢</m:t>
                              </m:r>
                            </m:e>
                          </m:acc>
                          <m:d>
                            <m:dPr>
                              <m:ctrlPr>
                                <a:rPr lang="ru-RU" i="1">
                                  <a:latin typeface="Cambria Math"/>
                                </a:rPr>
                              </m:ctrlPr>
                            </m:dPr>
                            <m:e>
                              <m:r>
                                <a:rPr lang="en-US" i="1">
                                  <a:latin typeface="Cambria Math"/>
                                </a:rPr>
                                <m:t>𝑡</m:t>
                              </m:r>
                            </m:e>
                          </m:d>
                        </m:e>
                      </m:d>
                      <m:acc>
                        <m:accPr>
                          <m:chr m:val="̅"/>
                          <m:ctrlPr>
                            <a:rPr lang="ru-RU" i="1">
                              <a:latin typeface="Cambria Math"/>
                            </a:rPr>
                          </m:ctrlPr>
                        </m:accPr>
                        <m:e>
                          <m:r>
                            <a:rPr lang="en-US" i="1">
                              <a:latin typeface="Cambria Math"/>
                            </a:rPr>
                            <m:t>𝑝</m:t>
                          </m:r>
                        </m:e>
                      </m:acc>
                      <m:d>
                        <m:dPr>
                          <m:ctrlPr>
                            <a:rPr lang="ru-RU" i="1">
                              <a:latin typeface="Cambria Math"/>
                            </a:rPr>
                          </m:ctrlPr>
                        </m:dPr>
                        <m:e>
                          <m:r>
                            <a:rPr lang="en-US" i="1">
                              <a:latin typeface="Cambria Math"/>
                            </a:rPr>
                            <m:t>𝑡</m:t>
                          </m:r>
                        </m:e>
                      </m:d>
                      <m:r>
                        <a:rPr lang="en-US" i="1">
                          <a:latin typeface="Cambria Math"/>
                        </a:rPr>
                        <m:t>      </m:t>
                      </m:r>
                    </m:oMath>
                  </m:oMathPara>
                </a14:m>
                <a:endParaRPr lang="en-US" i="1" dirty="0" smtClean="0"/>
              </a:p>
              <a:p>
                <a:pPr marL="0" indent="0">
                  <a:buNone/>
                </a:pPr>
                <a:r>
                  <a:rPr lang="en-US" dirty="0" smtClean="0"/>
                  <a:t>                                                                                   </a:t>
                </a:r>
                <a14:m>
                  <m:oMath xmlns:m="http://schemas.openxmlformats.org/officeDocument/2006/math">
                    <m:r>
                      <a:rPr lang="en-US" i="1">
                        <a:latin typeface="Cambria Math"/>
                      </a:rPr>
                      <m:t> (1</m:t>
                    </m:r>
                    <m:r>
                      <a:rPr lang="en-US" b="0" i="1" smtClean="0">
                        <a:latin typeface="Cambria Math"/>
                      </a:rPr>
                      <m:t>6</m:t>
                    </m:r>
                    <m:r>
                      <a:rPr lang="en-US" i="1">
                        <a:latin typeface="Cambria Math"/>
                      </a:rPr>
                      <m:t>)</m:t>
                    </m:r>
                  </m:oMath>
                </a14:m>
                <a:endParaRPr lang="ru-RU" dirty="0"/>
              </a:p>
              <a:p>
                <a:pPr marL="0" indent="0">
                  <a:buNone/>
                </a:pPr>
                <a:r>
                  <a:rPr lang="ru-RU" dirty="0" smtClean="0"/>
                  <a:t>(</a:t>
                </a:r>
                <a:r>
                  <a:rPr lang="ru-RU" dirty="0" smtClean="0"/>
                  <a:t>1</a:t>
                </a:r>
                <a:r>
                  <a:rPr lang="en-US" dirty="0" smtClean="0"/>
                  <a:t>6</a:t>
                </a:r>
                <a:r>
                  <a:rPr lang="ru-RU" dirty="0" smtClean="0"/>
                  <a:t>) </a:t>
                </a:r>
                <a:r>
                  <a:rPr lang="en-US" dirty="0" smtClean="0"/>
                  <a:t>i</a:t>
                </a:r>
                <a:r>
                  <a:rPr lang="en-US" dirty="0" smtClean="0"/>
                  <a:t>s </a:t>
                </a:r>
                <a:r>
                  <a:rPr lang="en-US" dirty="0"/>
                  <a:t>called the equation for the </a:t>
                </a:r>
                <a:r>
                  <a:rPr lang="en-US" dirty="0"/>
                  <a:t>adjoint function</a:t>
                </a:r>
                <a14:m>
                  <m:oMath xmlns:m="http://schemas.openxmlformats.org/officeDocument/2006/math">
                    <m:r>
                      <a:rPr lang="en-US" b="0" i="0" smtClean="0">
                        <a:latin typeface="Cambria Math"/>
                      </a:rPr>
                      <m:t> </m:t>
                    </m:r>
                    <m:r>
                      <a:rPr lang="en-US" i="1">
                        <a:latin typeface="Cambria Math"/>
                      </a:rPr>
                      <m:t>𝑝</m:t>
                    </m:r>
                    <m:d>
                      <m:dPr>
                        <m:ctrlPr>
                          <a:rPr lang="ru-RU" i="1">
                            <a:latin typeface="Cambria Math"/>
                          </a:rPr>
                        </m:ctrlPr>
                      </m:dPr>
                      <m:e>
                        <m:r>
                          <a:rPr lang="en-US" i="1">
                            <a:latin typeface="Cambria Math"/>
                          </a:rPr>
                          <m:t>𝑡</m:t>
                        </m:r>
                      </m:e>
                    </m:d>
                    <m:r>
                      <a:rPr lang="ru-RU" i="1">
                        <a:latin typeface="Cambria Math"/>
                      </a:rPr>
                      <m:t>.</m:t>
                    </m:r>
                  </m:oMath>
                </a14:m>
                <a:r>
                  <a:rPr lang="ru-RU" dirty="0"/>
                  <a:t> </a:t>
                </a:r>
              </a:p>
              <a:p>
                <a:endParaRPr lang="ru-RU" dirty="0"/>
              </a:p>
            </p:txBody>
          </p:sp>
        </mc:Choice>
        <mc:Fallback>
          <p:sp>
            <p:nvSpPr>
              <p:cNvPr id="3" name="Объект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a:stretch>
                  <a:fillRect l="-1667"/>
                </a:stretch>
              </a:blipFill>
            </p:spPr>
            <p:txBody>
              <a:bodyPr/>
              <a:lstStyle/>
              <a:p>
                <a:r>
                  <a:rPr lang="ru-RU">
                    <a:noFill/>
                  </a:rPr>
                  <a:t> </a:t>
                </a:r>
              </a:p>
            </p:txBody>
          </p:sp>
        </mc:Fallback>
      </mc:AlternateContent>
    </p:spTree>
    <p:extLst>
      <p:ext uri="{BB962C8B-B14F-4D97-AF65-F5344CB8AC3E}">
        <p14:creationId xmlns:p14="http://schemas.microsoft.com/office/powerpoint/2010/main" val="37206266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Объект 2"/>
              <p:cNvSpPr>
                <a:spLocks noGrp="1"/>
              </p:cNvSpPr>
              <p:nvPr>
                <p:ph idx="1"/>
              </p:nvPr>
            </p:nvSpPr>
            <p:spPr>
              <a:xfrm>
                <a:off x="0" y="0"/>
                <a:ext cx="9144000" cy="6858000"/>
              </a:xfrm>
            </p:spPr>
            <p:txBody>
              <a:bodyPr>
                <a:normAutofit fontScale="85000" lnSpcReduction="10000"/>
              </a:bodyPr>
              <a:lstStyle/>
              <a:p>
                <a:pPr marL="0" indent="0">
                  <a:buNone/>
                </a:pPr>
                <a:r>
                  <a:rPr lang="en-US" dirty="0" smtClean="0"/>
                  <a:t>Will write the Pontryagin</a:t>
                </a:r>
                <a:r>
                  <a:rPr lang="en-US" dirty="0"/>
                  <a:t> function of problem (7) - (10) </a:t>
                </a:r>
                <a:r>
                  <a:rPr lang="en-US" dirty="0" smtClean="0"/>
                  <a:t>as:</a:t>
                </a:r>
                <a:endParaRPr lang="en-US" i="1"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r>
                        <a:rPr lang="ru-RU" i="1">
                          <a:latin typeface="Cambria Math"/>
                        </a:rPr>
                        <m:t>𝐻</m:t>
                      </m:r>
                      <m:d>
                        <m:dPr>
                          <m:ctrlPr>
                            <a:rPr lang="ru-RU" i="1">
                              <a:latin typeface="Cambria Math"/>
                            </a:rPr>
                          </m:ctrlPr>
                        </m:dPr>
                        <m:e>
                          <m:r>
                            <a:rPr lang="ru-RU" i="1">
                              <a:latin typeface="Cambria Math"/>
                            </a:rPr>
                            <m:t>𝑡</m:t>
                          </m:r>
                          <m:r>
                            <a:rPr lang="ru-RU" i="1">
                              <a:latin typeface="Cambria Math"/>
                            </a:rPr>
                            <m:t>,</m:t>
                          </m:r>
                          <m:r>
                            <a:rPr lang="ru-RU" i="1">
                              <a:latin typeface="Cambria Math"/>
                            </a:rPr>
                            <m:t>𝑥</m:t>
                          </m:r>
                          <m:r>
                            <a:rPr lang="ru-RU" i="1">
                              <a:latin typeface="Cambria Math"/>
                            </a:rPr>
                            <m:t>,</m:t>
                          </m:r>
                          <m:r>
                            <a:rPr lang="ru-RU" i="1">
                              <a:latin typeface="Cambria Math"/>
                            </a:rPr>
                            <m:t>𝑢</m:t>
                          </m:r>
                          <m:r>
                            <a:rPr lang="ru-RU" i="1">
                              <a:latin typeface="Cambria Math"/>
                            </a:rPr>
                            <m:t>,</m:t>
                          </m:r>
                          <m:r>
                            <a:rPr lang="ru-RU" i="1">
                              <a:latin typeface="Cambria Math"/>
                            </a:rPr>
                            <m:t>𝑝</m:t>
                          </m:r>
                          <m:d>
                            <m:dPr>
                              <m:ctrlPr>
                                <a:rPr lang="ru-RU" i="1">
                                  <a:latin typeface="Cambria Math"/>
                                </a:rPr>
                              </m:ctrlPr>
                            </m:dPr>
                            <m:e>
                              <m:r>
                                <a:rPr lang="ru-RU" i="1">
                                  <a:latin typeface="Cambria Math"/>
                                </a:rPr>
                                <m:t>𝑡</m:t>
                              </m:r>
                            </m:e>
                          </m:d>
                          <m:r>
                            <a:rPr lang="ru-RU" i="1">
                              <a:latin typeface="Cambria Math"/>
                            </a:rPr>
                            <m:t>,</m:t>
                          </m:r>
                          <m:sSub>
                            <m:sSubPr>
                              <m:ctrlPr>
                                <a:rPr lang="ru-RU" i="1">
                                  <a:latin typeface="Cambria Math"/>
                                </a:rPr>
                              </m:ctrlPr>
                            </m:sSubPr>
                            <m:e>
                              <m:r>
                                <a:rPr lang="ru-RU" i="1">
                                  <a:latin typeface="Cambria Math"/>
                                </a:rPr>
                                <m:t>𝜆</m:t>
                              </m:r>
                            </m:e>
                            <m:sub>
                              <m:r>
                                <a:rPr lang="ru-RU" i="1">
                                  <a:latin typeface="Cambria Math"/>
                                </a:rPr>
                                <m:t>0</m:t>
                              </m:r>
                            </m:sub>
                          </m:sSub>
                        </m:e>
                      </m:d>
                      <m:r>
                        <a:rPr lang="en-US" b="0" i="1" smtClean="0">
                          <a:latin typeface="Cambria Math"/>
                        </a:rPr>
                        <m:t>=</m:t>
                      </m:r>
                      <m:r>
                        <a:rPr lang="ru-RU" i="1">
                          <a:latin typeface="Cambria Math"/>
                        </a:rPr>
                        <m:t>=−</m:t>
                      </m:r>
                      <m:sSub>
                        <m:sSubPr>
                          <m:ctrlPr>
                            <a:rPr lang="ru-RU" i="1">
                              <a:latin typeface="Cambria Math"/>
                            </a:rPr>
                          </m:ctrlPr>
                        </m:sSubPr>
                        <m:e>
                          <m:r>
                            <a:rPr lang="en-US" i="1">
                              <a:latin typeface="Cambria Math"/>
                            </a:rPr>
                            <m:t>𝜆</m:t>
                          </m:r>
                        </m:e>
                        <m:sub>
                          <m:r>
                            <a:rPr lang="en-US" i="1">
                              <a:latin typeface="Cambria Math"/>
                            </a:rPr>
                            <m:t>0</m:t>
                          </m:r>
                        </m:sub>
                      </m:sSub>
                      <m:sSub>
                        <m:sSubPr>
                          <m:ctrlPr>
                            <a:rPr lang="ru-RU" i="1">
                              <a:latin typeface="Cambria Math"/>
                            </a:rPr>
                          </m:ctrlPr>
                        </m:sSubPr>
                        <m:e>
                          <m:sSub>
                            <m:sSubPr>
                              <m:ctrlPr>
                                <a:rPr lang="ru-RU" i="1">
                                  <a:latin typeface="Cambria Math"/>
                                </a:rPr>
                              </m:ctrlPr>
                            </m:sSubPr>
                            <m:e>
                              <m:r>
                                <a:rPr lang="en-US" i="1">
                                  <a:latin typeface="Cambria Math"/>
                                </a:rPr>
                                <m:t>𝑓</m:t>
                              </m:r>
                            </m:e>
                            <m:sub>
                              <m:r>
                                <a:rPr lang="en-US" i="1">
                                  <a:latin typeface="Cambria Math"/>
                                </a:rPr>
                                <m:t>0</m:t>
                              </m:r>
                            </m:sub>
                          </m:sSub>
                        </m:e>
                        <m:sub>
                          <m:r>
                            <a:rPr lang="en-US" i="1">
                              <a:latin typeface="Cambria Math"/>
                            </a:rPr>
                            <m:t>𝑥</m:t>
                          </m:r>
                        </m:sub>
                      </m:sSub>
                      <m:d>
                        <m:dPr>
                          <m:ctrlPr>
                            <a:rPr lang="ru-RU" i="1">
                              <a:latin typeface="Cambria Math"/>
                            </a:rPr>
                          </m:ctrlPr>
                        </m:dPr>
                        <m:e>
                          <m:r>
                            <a:rPr lang="en-US" i="1">
                              <a:latin typeface="Cambria Math"/>
                            </a:rPr>
                            <m:t>𝑡</m:t>
                          </m:r>
                          <m:r>
                            <a:rPr lang="en-US" i="1">
                              <a:latin typeface="Cambria Math"/>
                            </a:rPr>
                            <m:t>,</m:t>
                          </m:r>
                          <m:acc>
                            <m:accPr>
                              <m:chr m:val="̅"/>
                              <m:ctrlPr>
                                <a:rPr lang="ru-RU" i="1">
                                  <a:latin typeface="Cambria Math"/>
                                </a:rPr>
                              </m:ctrlPr>
                            </m:accPr>
                            <m:e>
                              <m:r>
                                <a:rPr lang="en-US" i="1">
                                  <a:latin typeface="Cambria Math"/>
                                </a:rPr>
                                <m:t>𝑥</m:t>
                              </m:r>
                            </m:e>
                          </m:acc>
                          <m:d>
                            <m:dPr>
                              <m:ctrlPr>
                                <a:rPr lang="ru-RU" i="1">
                                  <a:latin typeface="Cambria Math"/>
                                </a:rPr>
                              </m:ctrlPr>
                            </m:dPr>
                            <m:e>
                              <m:r>
                                <a:rPr lang="en-US" i="1">
                                  <a:latin typeface="Cambria Math"/>
                                </a:rPr>
                                <m:t>𝑡</m:t>
                              </m:r>
                            </m:e>
                          </m:d>
                          <m:r>
                            <a:rPr lang="ru-RU" i="1">
                              <a:latin typeface="Cambria Math"/>
                            </a:rPr>
                            <m:t>,</m:t>
                          </m:r>
                          <m:acc>
                            <m:accPr>
                              <m:chr m:val="̅"/>
                              <m:ctrlPr>
                                <a:rPr lang="ru-RU" i="1">
                                  <a:latin typeface="Cambria Math"/>
                                </a:rPr>
                              </m:ctrlPr>
                            </m:accPr>
                            <m:e>
                              <m:r>
                                <a:rPr lang="en-US" i="1">
                                  <a:latin typeface="Cambria Math"/>
                                </a:rPr>
                                <m:t>𝑢</m:t>
                              </m:r>
                            </m:e>
                          </m:acc>
                          <m:d>
                            <m:dPr>
                              <m:ctrlPr>
                                <a:rPr lang="ru-RU" i="1">
                                  <a:latin typeface="Cambria Math"/>
                                </a:rPr>
                              </m:ctrlPr>
                            </m:dPr>
                            <m:e>
                              <m:r>
                                <a:rPr lang="en-US" i="1">
                                  <a:latin typeface="Cambria Math"/>
                                </a:rPr>
                                <m:t>𝑡</m:t>
                              </m:r>
                            </m:e>
                          </m:d>
                        </m:e>
                      </m:d>
                      <m:r>
                        <a:rPr lang="en-US" i="1">
                          <a:latin typeface="Cambria Math"/>
                        </a:rPr>
                        <m:t>+</m:t>
                      </m:r>
                      <m:d>
                        <m:dPr>
                          <m:ctrlPr>
                            <a:rPr lang="ru-RU" i="1">
                              <a:latin typeface="Cambria Math"/>
                            </a:rPr>
                          </m:ctrlPr>
                        </m:dPr>
                        <m:e>
                          <m:r>
                            <a:rPr lang="en-US" i="1">
                              <a:latin typeface="Cambria Math"/>
                            </a:rPr>
                            <m:t>𝑝</m:t>
                          </m:r>
                          <m:d>
                            <m:dPr>
                              <m:ctrlPr>
                                <a:rPr lang="ru-RU" i="1">
                                  <a:latin typeface="Cambria Math"/>
                                </a:rPr>
                              </m:ctrlPr>
                            </m:dPr>
                            <m:e>
                              <m:r>
                                <a:rPr lang="en-US" i="1">
                                  <a:latin typeface="Cambria Math"/>
                                </a:rPr>
                                <m:t>𝑡</m:t>
                              </m:r>
                            </m:e>
                          </m:d>
                          <m:r>
                            <a:rPr lang="en-US" i="1">
                              <a:latin typeface="Cambria Math"/>
                            </a:rPr>
                            <m:t>,</m:t>
                          </m:r>
                          <m:r>
                            <a:rPr lang="en-US" i="1">
                              <a:latin typeface="Cambria Math"/>
                            </a:rPr>
                            <m:t>𝑓</m:t>
                          </m:r>
                          <m:d>
                            <m:dPr>
                              <m:ctrlPr>
                                <a:rPr lang="ru-RU" i="1">
                                  <a:latin typeface="Cambria Math"/>
                                </a:rPr>
                              </m:ctrlPr>
                            </m:dPr>
                            <m:e>
                              <m:r>
                                <a:rPr lang="en-US" i="1">
                                  <a:latin typeface="Cambria Math"/>
                                </a:rPr>
                                <m:t>𝑡</m:t>
                              </m:r>
                              <m:r>
                                <a:rPr lang="en-US" i="1">
                                  <a:latin typeface="Cambria Math"/>
                                </a:rPr>
                                <m:t>,</m:t>
                              </m:r>
                              <m:r>
                                <a:rPr lang="en-US" i="1">
                                  <a:latin typeface="Cambria Math"/>
                                </a:rPr>
                                <m:t>𝑥</m:t>
                              </m:r>
                              <m:r>
                                <a:rPr lang="en-US" i="1">
                                  <a:latin typeface="Cambria Math"/>
                                </a:rPr>
                                <m:t>,</m:t>
                              </m:r>
                              <m:r>
                                <a:rPr lang="en-US" i="1">
                                  <a:latin typeface="Cambria Math"/>
                                </a:rPr>
                                <m:t>𝑢</m:t>
                              </m:r>
                            </m:e>
                          </m:d>
                        </m:e>
                      </m:d>
                      <m:r>
                        <a:rPr lang="en-US" i="1">
                          <a:latin typeface="Cambria Math"/>
                        </a:rPr>
                        <m:t>       (17)</m:t>
                      </m:r>
                    </m:oMath>
                  </m:oMathPara>
                </a14:m>
                <a:endParaRPr lang="ru-RU" dirty="0"/>
              </a:p>
              <a:p>
                <a:pPr marL="0" indent="0">
                  <a:buNone/>
                </a:pPr>
                <a:r>
                  <a:rPr lang="en-US" dirty="0"/>
                  <a:t>If we consider the definition of </a:t>
                </a:r>
                <a:r>
                  <a:rPr lang="en-US" dirty="0" smtClean="0"/>
                  <a:t>the </a:t>
                </a:r>
                <a:r>
                  <a:rPr lang="en-US" dirty="0" err="1" smtClean="0"/>
                  <a:t>Pontryagin</a:t>
                </a:r>
                <a:r>
                  <a:rPr lang="ru-RU" dirty="0" smtClean="0"/>
                  <a:t> </a:t>
                </a:r>
                <a:r>
                  <a:rPr lang="en-US" dirty="0" smtClean="0"/>
                  <a:t>function</a:t>
                </a:r>
                <a:r>
                  <a:rPr lang="ru-RU" dirty="0" smtClean="0"/>
                  <a:t> </a:t>
                </a:r>
                <a:r>
                  <a:rPr lang="en-US" dirty="0" smtClean="0"/>
                  <a:t>than </a:t>
                </a:r>
                <a:r>
                  <a:rPr lang="en-US" dirty="0"/>
                  <a:t>equation (16) can be rewritten as follows: </a:t>
                </a:r>
                <a:endParaRPr lang="ru-RU" i="1"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acc>
                        <m:accPr>
                          <m:chr m:val="̇"/>
                          <m:ctrlPr>
                            <a:rPr lang="ru-RU" i="1">
                              <a:latin typeface="Cambria Math"/>
                            </a:rPr>
                          </m:ctrlPr>
                        </m:accPr>
                        <m:e>
                          <m:acc>
                            <m:accPr>
                              <m:chr m:val="̅"/>
                              <m:ctrlPr>
                                <a:rPr lang="ru-RU" i="1">
                                  <a:latin typeface="Cambria Math"/>
                                </a:rPr>
                              </m:ctrlPr>
                            </m:accPr>
                            <m:e>
                              <m:r>
                                <a:rPr lang="en-US" i="1">
                                  <a:latin typeface="Cambria Math"/>
                                </a:rPr>
                                <m:t>𝑝</m:t>
                              </m:r>
                            </m:e>
                          </m:acc>
                        </m:e>
                      </m:acc>
                      <m:d>
                        <m:dPr>
                          <m:ctrlPr>
                            <a:rPr lang="ru-RU" i="1">
                              <a:latin typeface="Cambria Math"/>
                            </a:rPr>
                          </m:ctrlPr>
                        </m:dPr>
                        <m:e>
                          <m:r>
                            <a:rPr lang="ru-RU" i="1">
                              <a:latin typeface="Cambria Math"/>
                            </a:rPr>
                            <m:t>𝑡</m:t>
                          </m:r>
                        </m:e>
                      </m:d>
                      <m:r>
                        <a:rPr lang="ru-RU" i="1">
                          <a:latin typeface="Cambria Math"/>
                        </a:rPr>
                        <m:t>=−</m:t>
                      </m:r>
                      <m:f>
                        <m:fPr>
                          <m:ctrlPr>
                            <a:rPr lang="ru-RU" i="1">
                              <a:latin typeface="Cambria Math"/>
                            </a:rPr>
                          </m:ctrlPr>
                        </m:fPr>
                        <m:num>
                          <m:r>
                            <a:rPr lang="ru-RU" i="1">
                              <a:latin typeface="Cambria Math"/>
                            </a:rPr>
                            <m:t>𝜕</m:t>
                          </m:r>
                          <m:r>
                            <a:rPr lang="ru-RU" i="1">
                              <a:latin typeface="Cambria Math"/>
                            </a:rPr>
                            <m:t>𝐻</m:t>
                          </m:r>
                          <m:d>
                            <m:dPr>
                              <m:ctrlPr>
                                <a:rPr lang="ru-RU" i="1">
                                  <a:latin typeface="Cambria Math"/>
                                </a:rPr>
                              </m:ctrlPr>
                            </m:dPr>
                            <m:e>
                              <m:r>
                                <a:rPr lang="ru-RU" i="1">
                                  <a:latin typeface="Cambria Math"/>
                                </a:rPr>
                                <m:t>𝑡</m:t>
                              </m:r>
                              <m:r>
                                <a:rPr lang="ru-RU" i="1">
                                  <a:latin typeface="Cambria Math"/>
                                </a:rPr>
                                <m:t>,</m:t>
                              </m:r>
                              <m:acc>
                                <m:accPr>
                                  <m:chr m:val="̅"/>
                                  <m:ctrlPr>
                                    <a:rPr lang="ru-RU" i="1">
                                      <a:latin typeface="Cambria Math"/>
                                    </a:rPr>
                                  </m:ctrlPr>
                                </m:accPr>
                                <m:e>
                                  <m:r>
                                    <a:rPr lang="ru-RU" i="1">
                                      <a:latin typeface="Cambria Math"/>
                                    </a:rPr>
                                    <m:t>𝑥</m:t>
                                  </m:r>
                                </m:e>
                              </m:acc>
                              <m:d>
                                <m:dPr>
                                  <m:ctrlPr>
                                    <a:rPr lang="ru-RU" i="1">
                                      <a:latin typeface="Cambria Math"/>
                                    </a:rPr>
                                  </m:ctrlPr>
                                </m:dPr>
                                <m:e>
                                  <m:r>
                                    <a:rPr lang="ru-RU" i="1">
                                      <a:latin typeface="Cambria Math"/>
                                    </a:rPr>
                                    <m:t>𝑡</m:t>
                                  </m:r>
                                </m:e>
                              </m:d>
                              <m:r>
                                <a:rPr lang="ru-RU" i="1">
                                  <a:latin typeface="Cambria Math"/>
                                </a:rPr>
                                <m:t>,</m:t>
                              </m:r>
                              <m:acc>
                                <m:accPr>
                                  <m:chr m:val="̅"/>
                                  <m:ctrlPr>
                                    <a:rPr lang="ru-RU" i="1">
                                      <a:latin typeface="Cambria Math"/>
                                    </a:rPr>
                                  </m:ctrlPr>
                                </m:accPr>
                                <m:e>
                                  <m:r>
                                    <a:rPr lang="ru-RU" i="1">
                                      <a:latin typeface="Cambria Math"/>
                                    </a:rPr>
                                    <m:t>𝑢</m:t>
                                  </m:r>
                                </m:e>
                              </m:acc>
                              <m:d>
                                <m:dPr>
                                  <m:ctrlPr>
                                    <a:rPr lang="ru-RU" i="1">
                                      <a:latin typeface="Cambria Math"/>
                                    </a:rPr>
                                  </m:ctrlPr>
                                </m:dPr>
                                <m:e>
                                  <m:r>
                                    <a:rPr lang="ru-RU" i="1">
                                      <a:latin typeface="Cambria Math"/>
                                    </a:rPr>
                                    <m:t>𝑡</m:t>
                                  </m:r>
                                </m:e>
                              </m:d>
                              <m:r>
                                <a:rPr lang="ru-RU" i="1">
                                  <a:latin typeface="Cambria Math"/>
                                </a:rPr>
                                <m:t>,</m:t>
                              </m:r>
                              <m:r>
                                <a:rPr lang="ru-RU" i="1">
                                  <a:latin typeface="Cambria Math"/>
                                </a:rPr>
                                <m:t>𝑝</m:t>
                              </m:r>
                              <m:d>
                                <m:dPr>
                                  <m:ctrlPr>
                                    <a:rPr lang="ru-RU" i="1">
                                      <a:latin typeface="Cambria Math"/>
                                    </a:rPr>
                                  </m:ctrlPr>
                                </m:dPr>
                                <m:e>
                                  <m:r>
                                    <a:rPr lang="ru-RU" i="1">
                                      <a:latin typeface="Cambria Math"/>
                                    </a:rPr>
                                    <m:t>𝑡</m:t>
                                  </m:r>
                                </m:e>
                              </m:d>
                              <m:r>
                                <a:rPr lang="ru-RU" i="1">
                                  <a:latin typeface="Cambria Math"/>
                                </a:rPr>
                                <m:t>,</m:t>
                              </m:r>
                              <m:sSub>
                                <m:sSubPr>
                                  <m:ctrlPr>
                                    <a:rPr lang="ru-RU" i="1">
                                      <a:latin typeface="Cambria Math"/>
                                    </a:rPr>
                                  </m:ctrlPr>
                                </m:sSubPr>
                                <m:e>
                                  <m:acc>
                                    <m:accPr>
                                      <m:chr m:val="̅"/>
                                      <m:ctrlPr>
                                        <a:rPr lang="ru-RU" i="1">
                                          <a:latin typeface="Cambria Math"/>
                                        </a:rPr>
                                      </m:ctrlPr>
                                    </m:accPr>
                                    <m:e>
                                      <m:r>
                                        <a:rPr lang="ru-RU" i="1">
                                          <a:latin typeface="Cambria Math"/>
                                        </a:rPr>
                                        <m:t>𝜆</m:t>
                                      </m:r>
                                    </m:e>
                                  </m:acc>
                                </m:e>
                                <m:sub>
                                  <m:r>
                                    <a:rPr lang="ru-RU" i="1">
                                      <a:latin typeface="Cambria Math"/>
                                    </a:rPr>
                                    <m:t>0</m:t>
                                  </m:r>
                                </m:sub>
                              </m:sSub>
                            </m:e>
                          </m:d>
                        </m:num>
                        <m:den>
                          <m:r>
                            <a:rPr lang="ru-RU" i="1">
                              <a:latin typeface="Cambria Math"/>
                            </a:rPr>
                            <m:t>𝜕</m:t>
                          </m:r>
                          <m:r>
                            <a:rPr lang="ru-RU" i="1">
                              <a:latin typeface="Cambria Math"/>
                            </a:rPr>
                            <m:t>𝑥</m:t>
                          </m:r>
                        </m:den>
                      </m:f>
                      <m:r>
                        <a:rPr lang="ru-RU" i="1">
                          <a:latin typeface="Cambria Math"/>
                        </a:rPr>
                        <m:t>   (18)</m:t>
                      </m:r>
                    </m:oMath>
                  </m:oMathPara>
                </a14:m>
                <a:endParaRPr lang="ru-RU" dirty="0"/>
              </a:p>
              <a:p>
                <a:pPr marL="0" indent="0">
                  <a:buNone/>
                </a:pPr>
                <a:r>
                  <a:rPr lang="en-US" dirty="0" smtClean="0"/>
                  <a:t>Will </a:t>
                </a:r>
                <a:r>
                  <a:rPr lang="en-US" dirty="0"/>
                  <a:t>write the </a:t>
                </a:r>
                <a:r>
                  <a:rPr lang="en-US" dirty="0"/>
                  <a:t>transversality conditions in Bolza problem (12), given that </a:t>
                </a:r>
                <a14:m>
                  <m:oMath xmlns:m="http://schemas.openxmlformats.org/officeDocument/2006/math">
                    <m:r>
                      <a:rPr lang="en-US" b="0" i="0" smtClean="0">
                        <a:latin typeface="Cambria Math"/>
                      </a:rPr>
                      <m:t> </m:t>
                    </m:r>
                    <m:sSub>
                      <m:sSubPr>
                        <m:ctrlPr>
                          <a:rPr lang="ru-RU" i="1">
                            <a:latin typeface="Cambria Math"/>
                          </a:rPr>
                        </m:ctrlPr>
                      </m:sSubPr>
                      <m:e>
                        <m:r>
                          <a:rPr lang="en-US" i="1">
                            <a:latin typeface="Cambria Math"/>
                          </a:rPr>
                          <m:t>𝐿</m:t>
                        </m:r>
                      </m:e>
                      <m:sub>
                        <m:acc>
                          <m:accPr>
                            <m:chr m:val="̇"/>
                            <m:ctrlPr>
                              <a:rPr lang="ru-RU" i="1">
                                <a:latin typeface="Cambria Math"/>
                              </a:rPr>
                            </m:ctrlPr>
                          </m:accPr>
                          <m:e>
                            <m:r>
                              <a:rPr lang="en-US" i="1">
                                <a:latin typeface="Cambria Math"/>
                              </a:rPr>
                              <m:t>𝑥</m:t>
                            </m:r>
                          </m:e>
                        </m:acc>
                      </m:sub>
                    </m:sSub>
                    <m:d>
                      <m:dPr>
                        <m:ctrlPr>
                          <a:rPr lang="ru-RU" i="1">
                            <a:latin typeface="Cambria Math"/>
                          </a:rPr>
                        </m:ctrlPr>
                      </m:dPr>
                      <m:e>
                        <m:r>
                          <a:rPr lang="en-US" i="1">
                            <a:latin typeface="Cambria Math"/>
                          </a:rPr>
                          <m:t>𝑡</m:t>
                        </m:r>
                      </m:e>
                    </m:d>
                    <m:r>
                      <a:rPr lang="en-US" i="1">
                        <a:latin typeface="Cambria Math"/>
                      </a:rPr>
                      <m:t>=</m:t>
                    </m:r>
                    <m:r>
                      <a:rPr lang="en-US" i="1">
                        <a:latin typeface="Cambria Math"/>
                      </a:rPr>
                      <m:t>𝑝</m:t>
                    </m:r>
                    <m:d>
                      <m:dPr>
                        <m:ctrlPr>
                          <a:rPr lang="ru-RU" i="1">
                            <a:latin typeface="Cambria Math"/>
                          </a:rPr>
                        </m:ctrlPr>
                      </m:dPr>
                      <m:e>
                        <m:r>
                          <a:rPr lang="en-US" i="1">
                            <a:latin typeface="Cambria Math"/>
                          </a:rPr>
                          <m:t>𝑡</m:t>
                        </m:r>
                      </m:e>
                    </m:d>
                    <m:r>
                      <a:rPr lang="en-US" i="1">
                        <a:latin typeface="Cambria Math"/>
                      </a:rPr>
                      <m:t>:</m:t>
                    </m:r>
                  </m:oMath>
                </a14:m>
                <a:endParaRPr lang="ru-RU" dirty="0"/>
              </a:p>
              <a:p>
                <a:pPr marL="0" indent="0">
                  <a:buNone/>
                </a:pPr>
                <a14:m>
                  <m:oMathPara xmlns:m="http://schemas.openxmlformats.org/officeDocument/2006/math">
                    <m:oMathParaPr>
                      <m:jc m:val="centerGroup"/>
                    </m:oMathParaPr>
                    <m:oMath xmlns:m="http://schemas.openxmlformats.org/officeDocument/2006/math">
                      <m:sSub>
                        <m:sSubPr>
                          <m:ctrlPr>
                            <a:rPr lang="ru-RU" i="1">
                              <a:latin typeface="Cambria Math"/>
                            </a:rPr>
                          </m:ctrlPr>
                        </m:sSubPr>
                        <m:e>
                          <m:acc>
                            <m:accPr>
                              <m:chr m:val="̅"/>
                              <m:ctrlPr>
                                <a:rPr lang="ru-RU" i="1">
                                  <a:latin typeface="Cambria Math"/>
                                </a:rPr>
                              </m:ctrlPr>
                            </m:accPr>
                            <m:e>
                              <m:r>
                                <a:rPr lang="en-US" i="1">
                                  <a:latin typeface="Cambria Math"/>
                                </a:rPr>
                                <m:t>𝐿</m:t>
                              </m:r>
                            </m:e>
                          </m:acc>
                        </m:e>
                        <m:sub>
                          <m:acc>
                            <m:accPr>
                              <m:chr m:val="̇"/>
                              <m:ctrlPr>
                                <a:rPr lang="ru-RU" i="1">
                                  <a:latin typeface="Cambria Math"/>
                                </a:rPr>
                              </m:ctrlPr>
                            </m:accPr>
                            <m:e>
                              <m:r>
                                <a:rPr lang="en-US" i="1">
                                  <a:latin typeface="Cambria Math"/>
                                </a:rPr>
                                <m:t>𝑥</m:t>
                              </m:r>
                            </m:e>
                          </m:acc>
                        </m:sub>
                      </m:sSub>
                      <m:d>
                        <m:dPr>
                          <m:ctrlPr>
                            <a:rPr lang="ru-RU" i="1">
                              <a:latin typeface="Cambria Math"/>
                            </a:rPr>
                          </m:ctrlPr>
                        </m:dPr>
                        <m:e>
                          <m:sSub>
                            <m:sSubPr>
                              <m:ctrlPr>
                                <a:rPr lang="ru-RU" i="1">
                                  <a:latin typeface="Cambria Math"/>
                                </a:rPr>
                              </m:ctrlPr>
                            </m:sSubPr>
                            <m:e>
                              <m:r>
                                <a:rPr lang="en-US" i="1">
                                  <a:latin typeface="Cambria Math"/>
                                </a:rPr>
                                <m:t>𝑡</m:t>
                              </m:r>
                            </m:e>
                            <m:sub>
                              <m:r>
                                <a:rPr lang="en-US" i="1">
                                  <a:latin typeface="Cambria Math"/>
                                </a:rPr>
                                <m:t>𝑖</m:t>
                              </m:r>
                            </m:sub>
                          </m:sSub>
                        </m:e>
                      </m:d>
                      <m:r>
                        <a:rPr lang="en-US" i="1">
                          <a:latin typeface="Cambria Math"/>
                        </a:rPr>
                        <m:t>=</m:t>
                      </m:r>
                      <m:acc>
                        <m:accPr>
                          <m:chr m:val="̅"/>
                          <m:ctrlPr>
                            <a:rPr lang="ru-RU" i="1">
                              <a:latin typeface="Cambria Math"/>
                            </a:rPr>
                          </m:ctrlPr>
                        </m:accPr>
                        <m:e>
                          <m:r>
                            <a:rPr lang="en-US" i="1">
                              <a:latin typeface="Cambria Math"/>
                            </a:rPr>
                            <m:t>𝑝</m:t>
                          </m:r>
                        </m:e>
                      </m:acc>
                      <m:d>
                        <m:dPr>
                          <m:ctrlPr>
                            <a:rPr lang="ru-RU" i="1">
                              <a:latin typeface="Cambria Math"/>
                            </a:rPr>
                          </m:ctrlPr>
                        </m:dPr>
                        <m:e>
                          <m:r>
                            <a:rPr lang="en-US" i="1">
                              <a:latin typeface="Cambria Math"/>
                            </a:rPr>
                            <m:t>𝑡</m:t>
                          </m:r>
                        </m:e>
                      </m:d>
                      <m:r>
                        <a:rPr lang="ru-RU" i="1">
                          <a:latin typeface="Cambria Math"/>
                        </a:rPr>
                        <m:t>=</m:t>
                      </m:r>
                      <m:sSup>
                        <m:sSupPr>
                          <m:ctrlPr>
                            <a:rPr lang="ru-RU" i="1">
                              <a:latin typeface="Cambria Math"/>
                            </a:rPr>
                          </m:ctrlPr>
                        </m:sSupPr>
                        <m:e>
                          <m:d>
                            <m:dPr>
                              <m:ctrlPr>
                                <a:rPr lang="ru-RU" i="1">
                                  <a:latin typeface="Cambria Math"/>
                                </a:rPr>
                              </m:ctrlPr>
                            </m:dPr>
                            <m:e>
                              <m:r>
                                <a:rPr lang="ru-RU" i="1">
                                  <a:latin typeface="Cambria Math"/>
                                </a:rPr>
                                <m:t>−1</m:t>
                              </m:r>
                            </m:e>
                          </m:d>
                        </m:e>
                        <m:sup>
                          <m:r>
                            <a:rPr lang="en-US" i="1">
                              <a:latin typeface="Cambria Math"/>
                            </a:rPr>
                            <m:t>𝑖</m:t>
                          </m:r>
                        </m:sup>
                      </m:sSup>
                      <m:f>
                        <m:fPr>
                          <m:ctrlPr>
                            <a:rPr lang="ru-RU" i="1">
                              <a:latin typeface="Cambria Math"/>
                            </a:rPr>
                          </m:ctrlPr>
                        </m:fPr>
                        <m:num>
                          <m:r>
                            <a:rPr lang="en-US" b="0" i="1" smtClean="0">
                              <a:latin typeface="Cambria Math"/>
                            </a:rPr>
                            <m:t> </m:t>
                          </m:r>
                          <m:r>
                            <a:rPr lang="en-US" i="1">
                              <a:latin typeface="Cambria Math"/>
                            </a:rPr>
                            <m:t>𝜕</m:t>
                          </m:r>
                          <m:acc>
                            <m:accPr>
                              <m:chr m:val="̅"/>
                              <m:ctrlPr>
                                <a:rPr lang="ru-RU" i="1">
                                  <a:latin typeface="Cambria Math"/>
                                </a:rPr>
                              </m:ctrlPr>
                            </m:accPr>
                            <m:e>
                              <m:r>
                                <a:rPr lang="en-US" i="1">
                                  <a:latin typeface="Cambria Math"/>
                                </a:rPr>
                                <m:t>𝑙</m:t>
                              </m:r>
                            </m:e>
                          </m:acc>
                          <m:r>
                            <a:rPr lang="en-US" i="1">
                              <a:latin typeface="Cambria Math"/>
                            </a:rPr>
                            <m:t>(</m:t>
                          </m:r>
                          <m:sSup>
                            <m:sSupPr>
                              <m:ctrlPr>
                                <a:rPr lang="ru-RU" i="1">
                                  <a:latin typeface="Cambria Math"/>
                                </a:rPr>
                              </m:ctrlPr>
                            </m:sSupPr>
                            <m:e>
                              <m:r>
                                <a:rPr lang="en-US" i="1">
                                  <a:latin typeface="Cambria Math"/>
                                </a:rPr>
                                <m:t>𝜉</m:t>
                              </m:r>
                            </m:e>
                            <m:sup>
                              <m:r>
                                <a:rPr lang="en-US" i="1">
                                  <a:latin typeface="Cambria Math"/>
                                </a:rPr>
                                <m:t>0</m:t>
                              </m:r>
                            </m:sup>
                          </m:sSup>
                          <m:r>
                            <a:rPr lang="en-US" i="1">
                              <a:latin typeface="Cambria Math"/>
                            </a:rPr>
                            <m:t>,</m:t>
                          </m:r>
                          <m:sSup>
                            <m:sSupPr>
                              <m:ctrlPr>
                                <a:rPr lang="ru-RU" i="1">
                                  <a:latin typeface="Cambria Math"/>
                                </a:rPr>
                              </m:ctrlPr>
                            </m:sSupPr>
                            <m:e>
                              <m:r>
                                <a:rPr lang="en-US" i="1">
                                  <a:latin typeface="Cambria Math"/>
                                </a:rPr>
                                <m:t>𝜉</m:t>
                              </m:r>
                            </m:e>
                            <m:sup>
                              <m:r>
                                <a:rPr lang="en-US" i="1">
                                  <a:latin typeface="Cambria Math"/>
                                </a:rPr>
                                <m:t>1</m:t>
                              </m:r>
                            </m:sup>
                          </m:sSup>
                          <m:r>
                            <a:rPr lang="en-US" i="1">
                              <a:latin typeface="Cambria Math"/>
                            </a:rPr>
                            <m:t>)</m:t>
                          </m:r>
                        </m:num>
                        <m:den>
                          <m:r>
                            <a:rPr lang="en-US" i="1">
                              <a:latin typeface="Cambria Math"/>
                            </a:rPr>
                            <m:t>𝜕</m:t>
                          </m:r>
                          <m:sSup>
                            <m:sSupPr>
                              <m:ctrlPr>
                                <a:rPr lang="ru-RU" i="1">
                                  <a:latin typeface="Cambria Math"/>
                                </a:rPr>
                              </m:ctrlPr>
                            </m:sSupPr>
                            <m:e>
                              <m:r>
                                <a:rPr lang="en-US" i="1">
                                  <a:latin typeface="Cambria Math"/>
                                </a:rPr>
                                <m:t>𝜉</m:t>
                              </m:r>
                            </m:e>
                            <m:sup>
                              <m:r>
                                <a:rPr lang="en-US" i="1">
                                  <a:latin typeface="Cambria Math"/>
                                </a:rPr>
                                <m:t>𝑖</m:t>
                              </m:r>
                            </m:sup>
                          </m:sSup>
                        </m:den>
                      </m:f>
                      <m:r>
                        <a:rPr lang="en-US" i="1">
                          <a:latin typeface="Cambria Math"/>
                        </a:rPr>
                        <m:t>,     </m:t>
                      </m:r>
                      <m:sSup>
                        <m:sSupPr>
                          <m:ctrlPr>
                            <a:rPr lang="ru-RU" i="1">
                              <a:latin typeface="Cambria Math"/>
                            </a:rPr>
                          </m:ctrlPr>
                        </m:sSupPr>
                        <m:e>
                          <m:r>
                            <a:rPr lang="en-US" i="1">
                              <a:latin typeface="Cambria Math"/>
                            </a:rPr>
                            <m:t>𝜉</m:t>
                          </m:r>
                        </m:e>
                        <m:sup>
                          <m:r>
                            <a:rPr lang="en-US" i="1">
                              <a:latin typeface="Cambria Math"/>
                            </a:rPr>
                            <m:t>𝑖</m:t>
                          </m:r>
                        </m:sup>
                      </m:sSup>
                      <m:r>
                        <a:rPr lang="en-US" i="1">
                          <a:latin typeface="Cambria Math"/>
                        </a:rPr>
                        <m:t>=</m:t>
                      </m:r>
                      <m:r>
                        <a:rPr lang="en-US" i="1">
                          <a:latin typeface="Cambria Math"/>
                        </a:rPr>
                        <m:t>𝑥</m:t>
                      </m:r>
                      <m:d>
                        <m:dPr>
                          <m:ctrlPr>
                            <a:rPr lang="ru-RU" i="1">
                              <a:latin typeface="Cambria Math"/>
                            </a:rPr>
                          </m:ctrlPr>
                        </m:dPr>
                        <m:e>
                          <m:sSub>
                            <m:sSubPr>
                              <m:ctrlPr>
                                <a:rPr lang="ru-RU" i="1">
                                  <a:latin typeface="Cambria Math"/>
                                </a:rPr>
                              </m:ctrlPr>
                            </m:sSubPr>
                            <m:e>
                              <m:r>
                                <a:rPr lang="en-US" i="1">
                                  <a:latin typeface="Cambria Math"/>
                                </a:rPr>
                                <m:t>𝑡</m:t>
                              </m:r>
                            </m:e>
                            <m:sub>
                              <m:r>
                                <a:rPr lang="en-US" i="1">
                                  <a:latin typeface="Cambria Math"/>
                                </a:rPr>
                                <m:t>𝑖</m:t>
                              </m:r>
                            </m:sub>
                          </m:sSub>
                        </m:e>
                      </m:d>
                      <m:r>
                        <a:rPr lang="en-US" i="1">
                          <a:latin typeface="Cambria Math"/>
                        </a:rPr>
                        <m:t>,  </m:t>
                      </m:r>
                      <m:r>
                        <a:rPr lang="en-US" i="1">
                          <a:latin typeface="Cambria Math"/>
                        </a:rPr>
                        <m:t>𝑖</m:t>
                      </m:r>
                      <m:r>
                        <a:rPr lang="en-US" i="1">
                          <a:latin typeface="Cambria Math"/>
                        </a:rPr>
                        <m:t>=0,1</m:t>
                      </m:r>
                    </m:oMath>
                  </m:oMathPara>
                </a14:m>
                <a:endParaRPr lang="ru-RU" dirty="0" smtClean="0"/>
              </a:p>
              <a:p>
                <a:pPr marL="0" indent="0">
                  <a:buNone/>
                </a:pPr>
                <a:r>
                  <a:rPr lang="en-US" dirty="0"/>
                  <a:t>Using the definition of the function</a:t>
                </a:r>
                <a14:m>
                  <m:oMath xmlns:m="http://schemas.openxmlformats.org/officeDocument/2006/math">
                    <m:r>
                      <a:rPr lang="en-US" b="0" i="0" smtClean="0">
                        <a:latin typeface="Cambria Math"/>
                      </a:rPr>
                      <m:t> </m:t>
                    </m:r>
                    <m:r>
                      <a:rPr lang="en-US" i="1">
                        <a:latin typeface="Cambria Math"/>
                      </a:rPr>
                      <m:t>𝑙</m:t>
                    </m:r>
                  </m:oMath>
                </a14:m>
                <a:r>
                  <a:rPr lang="en-US" dirty="0" smtClean="0"/>
                  <a:t>, </a:t>
                </a:r>
                <a:r>
                  <a:rPr lang="en-US" dirty="0"/>
                  <a:t>we get</a:t>
                </a:r>
                <a:endParaRPr lang="en-US" i="1" dirty="0" smtClean="0">
                  <a:latin typeface="Cambria Math"/>
                </a:endParaRPr>
              </a:p>
              <a:p>
                <a:pPr marL="0" indent="0">
                  <a:buNone/>
                </a:pPr>
                <a14:m>
                  <m:oMath xmlns:m="http://schemas.openxmlformats.org/officeDocument/2006/math">
                    <m:acc>
                      <m:accPr>
                        <m:chr m:val="̅"/>
                        <m:ctrlPr>
                          <a:rPr lang="ru-RU" i="1">
                            <a:latin typeface="Cambria Math"/>
                          </a:rPr>
                        </m:ctrlPr>
                      </m:accPr>
                      <m:e>
                        <m:r>
                          <a:rPr lang="en-US" i="1">
                            <a:latin typeface="Cambria Math"/>
                          </a:rPr>
                          <m:t>𝑝</m:t>
                        </m:r>
                      </m:e>
                    </m:acc>
                    <m:d>
                      <m:dPr>
                        <m:ctrlPr>
                          <a:rPr lang="ru-RU" i="1">
                            <a:latin typeface="Cambria Math"/>
                          </a:rPr>
                        </m:ctrlPr>
                      </m:dPr>
                      <m:e>
                        <m:sSub>
                          <m:sSubPr>
                            <m:ctrlPr>
                              <a:rPr lang="ru-RU" i="1">
                                <a:latin typeface="Cambria Math"/>
                              </a:rPr>
                            </m:ctrlPr>
                          </m:sSubPr>
                          <m:e>
                            <m:r>
                              <a:rPr lang="en-US" i="1">
                                <a:latin typeface="Cambria Math"/>
                              </a:rPr>
                              <m:t>𝑡</m:t>
                            </m:r>
                          </m:e>
                          <m:sub>
                            <m:r>
                              <a:rPr lang="en-US" i="1">
                                <a:latin typeface="Cambria Math"/>
                              </a:rPr>
                              <m:t>0</m:t>
                            </m:r>
                          </m:sub>
                        </m:sSub>
                      </m:e>
                    </m:d>
                    <m:r>
                      <a:rPr lang="en-US" i="1">
                        <a:latin typeface="Cambria Math"/>
                      </a:rPr>
                      <m:t>=</m:t>
                    </m:r>
                    <m:r>
                      <a:rPr lang="en-US" i="1">
                        <a:latin typeface="Cambria Math"/>
                      </a:rPr>
                      <m:t>𝜈</m:t>
                    </m:r>
                    <m:r>
                      <a:rPr lang="en-US" i="1">
                        <a:latin typeface="Cambria Math"/>
                      </a:rPr>
                      <m:t>,       </m:t>
                    </m:r>
                    <m:acc>
                      <m:accPr>
                        <m:chr m:val="̅"/>
                        <m:ctrlPr>
                          <a:rPr lang="ru-RU" i="1">
                            <a:latin typeface="Cambria Math"/>
                          </a:rPr>
                        </m:ctrlPr>
                      </m:accPr>
                      <m:e>
                        <m:r>
                          <a:rPr lang="en-US" i="1">
                            <a:latin typeface="Cambria Math"/>
                          </a:rPr>
                          <m:t>𝑝</m:t>
                        </m:r>
                      </m:e>
                    </m:acc>
                    <m:d>
                      <m:dPr>
                        <m:ctrlPr>
                          <a:rPr lang="ru-RU" i="1">
                            <a:latin typeface="Cambria Math"/>
                          </a:rPr>
                        </m:ctrlPr>
                      </m:dPr>
                      <m:e>
                        <m:sSub>
                          <m:sSubPr>
                            <m:ctrlPr>
                              <a:rPr lang="ru-RU" i="1">
                                <a:latin typeface="Cambria Math"/>
                              </a:rPr>
                            </m:ctrlPr>
                          </m:sSubPr>
                          <m:e>
                            <m:r>
                              <a:rPr lang="en-US" i="1">
                                <a:latin typeface="Cambria Math"/>
                              </a:rPr>
                              <m:t>𝑡</m:t>
                            </m:r>
                          </m:e>
                          <m:sub>
                            <m:r>
                              <a:rPr lang="en-US" i="1">
                                <a:latin typeface="Cambria Math"/>
                              </a:rPr>
                              <m:t>1</m:t>
                            </m:r>
                          </m:sub>
                        </m:sSub>
                      </m:e>
                    </m:d>
                    <m:r>
                      <a:rPr lang="en-US" i="1">
                        <a:latin typeface="Cambria Math"/>
                      </a:rPr>
                      <m:t>=−</m:t>
                    </m:r>
                    <m:f>
                      <m:fPr>
                        <m:ctrlPr>
                          <a:rPr lang="ru-RU" i="1">
                            <a:latin typeface="Cambria Math"/>
                          </a:rPr>
                        </m:ctrlPr>
                      </m:fPr>
                      <m:num>
                        <m:r>
                          <a:rPr lang="en-US" i="1">
                            <a:latin typeface="Cambria Math"/>
                          </a:rPr>
                          <m:t>𝜕</m:t>
                        </m:r>
                        <m:acc>
                          <m:accPr>
                            <m:chr m:val="̅"/>
                            <m:ctrlPr>
                              <a:rPr lang="ru-RU" i="1">
                                <a:latin typeface="Cambria Math"/>
                              </a:rPr>
                            </m:ctrlPr>
                          </m:accPr>
                          <m:e>
                            <m:r>
                              <a:rPr lang="en-US" i="1">
                                <a:latin typeface="Cambria Math"/>
                              </a:rPr>
                              <m:t>𝑙</m:t>
                            </m:r>
                          </m:e>
                        </m:acc>
                        <m:d>
                          <m:dPr>
                            <m:ctrlPr>
                              <a:rPr lang="ru-RU" i="1">
                                <a:latin typeface="Cambria Math"/>
                              </a:rPr>
                            </m:ctrlPr>
                          </m:dPr>
                          <m:e>
                            <m:sSup>
                              <m:sSupPr>
                                <m:ctrlPr>
                                  <a:rPr lang="ru-RU" i="1">
                                    <a:latin typeface="Cambria Math"/>
                                  </a:rPr>
                                </m:ctrlPr>
                              </m:sSupPr>
                              <m:e>
                                <m:r>
                                  <a:rPr lang="en-US" i="1">
                                    <a:latin typeface="Cambria Math"/>
                                  </a:rPr>
                                  <m:t>𝜉</m:t>
                                </m:r>
                              </m:e>
                              <m:sup>
                                <m:r>
                                  <a:rPr lang="ru-RU" i="1">
                                    <a:latin typeface="Cambria Math"/>
                                  </a:rPr>
                                  <m:t>0</m:t>
                                </m:r>
                              </m:sup>
                            </m:sSup>
                            <m:r>
                              <a:rPr lang="ru-RU" i="1">
                                <a:latin typeface="Cambria Math"/>
                              </a:rPr>
                              <m:t>,</m:t>
                            </m:r>
                            <m:sSup>
                              <m:sSupPr>
                                <m:ctrlPr>
                                  <a:rPr lang="ru-RU" i="1">
                                    <a:latin typeface="Cambria Math"/>
                                  </a:rPr>
                                </m:ctrlPr>
                              </m:sSupPr>
                              <m:e>
                                <m:r>
                                  <a:rPr lang="en-US" i="1">
                                    <a:latin typeface="Cambria Math"/>
                                  </a:rPr>
                                  <m:t>𝜉</m:t>
                                </m:r>
                              </m:e>
                              <m:sup>
                                <m:r>
                                  <a:rPr lang="ru-RU" i="1">
                                    <a:latin typeface="Cambria Math"/>
                                  </a:rPr>
                                  <m:t>1</m:t>
                                </m:r>
                              </m:sup>
                            </m:sSup>
                          </m:e>
                        </m:d>
                      </m:num>
                      <m:den>
                        <m:r>
                          <a:rPr lang="en-US" i="1">
                            <a:latin typeface="Cambria Math"/>
                          </a:rPr>
                          <m:t>𝜕</m:t>
                        </m:r>
                        <m:sSup>
                          <m:sSupPr>
                            <m:ctrlPr>
                              <a:rPr lang="ru-RU" i="1">
                                <a:latin typeface="Cambria Math"/>
                              </a:rPr>
                            </m:ctrlPr>
                          </m:sSupPr>
                          <m:e>
                            <m:r>
                              <a:rPr lang="en-US" i="1">
                                <a:latin typeface="Cambria Math"/>
                              </a:rPr>
                              <m:t>𝜉</m:t>
                            </m:r>
                          </m:e>
                          <m:sup>
                            <m:r>
                              <a:rPr lang="en-US" i="1">
                                <a:latin typeface="Cambria Math"/>
                              </a:rPr>
                              <m:t>1</m:t>
                            </m:r>
                          </m:sup>
                        </m:sSup>
                      </m:den>
                    </m:f>
                    <m:r>
                      <a:rPr lang="en-US" b="0" i="1" smtClean="0">
                        <a:latin typeface="Cambria Math"/>
                      </a:rPr>
                      <m:t>         </m:t>
                    </m:r>
                    <m:r>
                      <a:rPr lang="en-US" i="1" smtClean="0">
                        <a:latin typeface="Cambria Math"/>
                      </a:rPr>
                      <m:t>(</m:t>
                    </m:r>
                  </m:oMath>
                </a14:m>
                <a:r>
                  <a:rPr lang="en-US" dirty="0" smtClean="0"/>
                  <a:t>19)</a:t>
                </a:r>
                <a:endParaRPr lang="ru-RU" dirty="0"/>
              </a:p>
            </p:txBody>
          </p:sp>
        </mc:Choice>
        <mc:Fallback>
          <p:sp>
            <p:nvSpPr>
              <p:cNvPr id="3" name="Объект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a:stretch>
                  <a:fillRect l="-1200" t="-1333"/>
                </a:stretch>
              </a:blipFill>
            </p:spPr>
            <p:txBody>
              <a:bodyPr/>
              <a:lstStyle/>
              <a:p>
                <a:r>
                  <a:rPr lang="ru-RU">
                    <a:noFill/>
                  </a:rPr>
                  <a:t> </a:t>
                </a:r>
              </a:p>
            </p:txBody>
          </p:sp>
        </mc:Fallback>
      </mc:AlternateContent>
    </p:spTree>
    <p:extLst>
      <p:ext uri="{BB962C8B-B14F-4D97-AF65-F5344CB8AC3E}">
        <p14:creationId xmlns:p14="http://schemas.microsoft.com/office/powerpoint/2010/main" val="4188154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Объект 2"/>
              <p:cNvSpPr>
                <a:spLocks noGrp="1"/>
              </p:cNvSpPr>
              <p:nvPr>
                <p:ph idx="1"/>
              </p:nvPr>
            </p:nvSpPr>
            <p:spPr>
              <a:xfrm>
                <a:off x="0" y="0"/>
                <a:ext cx="9144000" cy="6858000"/>
              </a:xfrm>
            </p:spPr>
            <p:txBody>
              <a:bodyPr>
                <a:normAutofit/>
              </a:bodyPr>
              <a:lstStyle/>
              <a:p>
                <a:pPr marL="0" indent="0">
                  <a:buNone/>
                </a:pPr>
                <a:r>
                  <a:rPr lang="en-US" b="1" i="1" dirty="0"/>
                  <a:t>We note two important properties of the </a:t>
                </a:r>
                <a:r>
                  <a:rPr lang="en-US" b="1" i="1" dirty="0" err="1" smtClean="0"/>
                  <a:t>Pontryagin</a:t>
                </a:r>
                <a:r>
                  <a:rPr lang="en-US" b="1" i="1" dirty="0" smtClean="0"/>
                  <a:t> function:</a:t>
                </a:r>
                <a:endParaRPr lang="ru-RU" b="1" i="1" dirty="0"/>
              </a:p>
              <a:p>
                <a:pPr lvl="0"/>
                <a:r>
                  <a:rPr lang="en-US" dirty="0"/>
                  <a:t>Let the set of admissible controls U is a compact subset of </a:t>
                </a:r>
                <a14:m>
                  <m:oMath xmlns:m="http://schemas.openxmlformats.org/officeDocument/2006/math">
                    <m:sSup>
                      <m:sSupPr>
                        <m:ctrlPr>
                          <a:rPr lang="ru-RU" i="1">
                            <a:latin typeface="Cambria Math"/>
                          </a:rPr>
                        </m:ctrlPr>
                      </m:sSupPr>
                      <m:e>
                        <m:r>
                          <a:rPr lang="en-US" i="1">
                            <a:latin typeface="Cambria Math"/>
                          </a:rPr>
                          <m:t>𝑅</m:t>
                        </m:r>
                      </m:e>
                      <m:sup>
                        <m:r>
                          <a:rPr lang="ru-RU" i="1">
                            <a:latin typeface="Cambria Math"/>
                          </a:rPr>
                          <m:t>𝑛</m:t>
                        </m:r>
                      </m:sup>
                    </m:sSup>
                  </m:oMath>
                </a14:m>
                <a:r>
                  <a:rPr lang="ru-RU" dirty="0"/>
                  <a:t> </a:t>
                </a:r>
                <a:r>
                  <a:rPr lang="en-US" dirty="0"/>
                  <a:t>then there is a full derivative of </a:t>
                </a:r>
                <a:r>
                  <a:rPr lang="en-US" dirty="0" err="1"/>
                  <a:t>Pontryagin</a:t>
                </a:r>
                <a:r>
                  <a:rPr lang="en-US" dirty="0"/>
                  <a:t> function</a:t>
                </a:r>
                <a:r>
                  <a:rPr lang="en-US" b="1" i="1" dirty="0"/>
                  <a:t> </a:t>
                </a:r>
                <a:r>
                  <a:rPr lang="en-US" dirty="0" smtClean="0"/>
                  <a:t>in t </a:t>
                </a:r>
                <a:r>
                  <a:rPr lang="en-US" dirty="0"/>
                  <a:t>which coincides with the partial derivative, </a:t>
                </a:r>
                <a:r>
                  <a:rPr lang="en-US" dirty="0" smtClean="0"/>
                  <a:t>or</a:t>
                </a:r>
                <a:r>
                  <a:rPr lang="ru-RU" dirty="0" smtClean="0"/>
                  <a:t> </a:t>
                </a:r>
                <a:r>
                  <a:rPr lang="en-US" dirty="0" smtClean="0"/>
                  <a:t> </a:t>
                </a:r>
                <a14:m>
                  <m:oMath xmlns:m="http://schemas.openxmlformats.org/officeDocument/2006/math">
                    <m:f>
                      <m:fPr>
                        <m:ctrlPr>
                          <a:rPr lang="ru-RU" i="1">
                            <a:latin typeface="Cambria Math"/>
                          </a:rPr>
                        </m:ctrlPr>
                      </m:fPr>
                      <m:num>
                        <m:r>
                          <a:rPr lang="ru-RU" i="1">
                            <a:latin typeface="Cambria Math"/>
                          </a:rPr>
                          <m:t>𝜕</m:t>
                        </m:r>
                        <m:r>
                          <a:rPr lang="en-US" i="1">
                            <a:latin typeface="Cambria Math"/>
                          </a:rPr>
                          <m:t>𝐻</m:t>
                        </m:r>
                      </m:num>
                      <m:den>
                        <m:r>
                          <a:rPr lang="ru-RU" i="1">
                            <a:latin typeface="Cambria Math"/>
                          </a:rPr>
                          <m:t>𝜕</m:t>
                        </m:r>
                        <m:r>
                          <a:rPr lang="ru-RU" i="1">
                            <a:latin typeface="Cambria Math"/>
                          </a:rPr>
                          <m:t>𝑡</m:t>
                        </m:r>
                      </m:den>
                    </m:f>
                    <m:r>
                      <a:rPr lang="ru-RU" i="1">
                        <a:latin typeface="Cambria Math"/>
                      </a:rPr>
                      <m:t>=</m:t>
                    </m:r>
                    <m:f>
                      <m:fPr>
                        <m:ctrlPr>
                          <a:rPr lang="ru-RU" i="1">
                            <a:latin typeface="Cambria Math"/>
                          </a:rPr>
                        </m:ctrlPr>
                      </m:fPr>
                      <m:num>
                        <m:r>
                          <a:rPr lang="ru-RU" i="1">
                            <a:latin typeface="Cambria Math"/>
                          </a:rPr>
                          <m:t>𝑑𝐻</m:t>
                        </m:r>
                      </m:num>
                      <m:den>
                        <m:r>
                          <a:rPr lang="ru-RU" i="1">
                            <a:latin typeface="Cambria Math"/>
                          </a:rPr>
                          <m:t>𝑑𝑡</m:t>
                        </m:r>
                      </m:den>
                    </m:f>
                  </m:oMath>
                </a14:m>
                <a:r>
                  <a:rPr lang="ru-RU" dirty="0"/>
                  <a:t>,</a:t>
                </a:r>
                <a:endParaRPr lang="en-US" dirty="0" smtClean="0"/>
              </a:p>
              <a:p>
                <a:pPr marL="0" lvl="0" indent="0">
                  <a:buNone/>
                </a:pPr>
                <a:endParaRPr lang="ru-RU" dirty="0"/>
              </a:p>
              <a:p>
                <a:pPr lvl="0"/>
                <a:r>
                  <a:rPr lang="en-US" dirty="0"/>
                  <a:t>Let the functions </a:t>
                </a:r>
                <a14:m>
                  <m:oMath xmlns:m="http://schemas.openxmlformats.org/officeDocument/2006/math">
                    <m:sSub>
                      <m:sSubPr>
                        <m:ctrlPr>
                          <a:rPr lang="ru-RU" i="1">
                            <a:latin typeface="Cambria Math"/>
                          </a:rPr>
                        </m:ctrlPr>
                      </m:sSubPr>
                      <m:e>
                        <m:r>
                          <a:rPr lang="en-US" i="1">
                            <a:latin typeface="Cambria Math"/>
                          </a:rPr>
                          <m:t>𝑓</m:t>
                        </m:r>
                      </m:e>
                      <m:sub>
                        <m:r>
                          <a:rPr lang="ru-RU" i="1">
                            <a:latin typeface="Cambria Math"/>
                          </a:rPr>
                          <m:t>0</m:t>
                        </m:r>
                      </m:sub>
                    </m:sSub>
                    <m:r>
                      <a:rPr lang="ru-RU" i="1">
                        <a:latin typeface="Cambria Math"/>
                      </a:rPr>
                      <m:t>,</m:t>
                    </m:r>
                    <m:sSub>
                      <m:sSubPr>
                        <m:ctrlPr>
                          <a:rPr lang="ru-RU" i="1">
                            <a:latin typeface="Cambria Math"/>
                          </a:rPr>
                        </m:ctrlPr>
                      </m:sSubPr>
                      <m:e>
                        <m:r>
                          <a:rPr lang="en-US" i="1">
                            <a:latin typeface="Cambria Math"/>
                          </a:rPr>
                          <m:t>𝑓</m:t>
                        </m:r>
                      </m:e>
                      <m:sub>
                        <m:r>
                          <a:rPr lang="en-US" i="1">
                            <a:latin typeface="Cambria Math"/>
                          </a:rPr>
                          <m:t>𝑖</m:t>
                        </m:r>
                      </m:sub>
                    </m:sSub>
                    <m:r>
                      <a:rPr lang="ru-RU" i="1">
                        <a:latin typeface="Cambria Math"/>
                      </a:rPr>
                      <m:t> (</m:t>
                    </m:r>
                    <m:r>
                      <a:rPr lang="en-US" i="1">
                        <a:latin typeface="Cambria Math"/>
                      </a:rPr>
                      <m:t>𝑖</m:t>
                    </m:r>
                    <m:r>
                      <a:rPr lang="ru-RU" i="1">
                        <a:latin typeface="Cambria Math"/>
                      </a:rPr>
                      <m:t>=</m:t>
                    </m:r>
                    <m:acc>
                      <m:accPr>
                        <m:chr m:val="̅"/>
                        <m:ctrlPr>
                          <a:rPr lang="ru-RU" i="1">
                            <a:latin typeface="Cambria Math"/>
                          </a:rPr>
                        </m:ctrlPr>
                      </m:accPr>
                      <m:e>
                        <m:r>
                          <a:rPr lang="ru-RU" i="1">
                            <a:latin typeface="Cambria Math"/>
                          </a:rPr>
                          <m:t>1;</m:t>
                        </m:r>
                        <m:r>
                          <a:rPr lang="en-US" i="1">
                            <a:latin typeface="Cambria Math"/>
                          </a:rPr>
                          <m:t>𝑛</m:t>
                        </m:r>
                      </m:e>
                    </m:acc>
                  </m:oMath>
                </a14:m>
                <a:r>
                  <a:rPr lang="ru-RU" dirty="0"/>
                  <a:t>) </a:t>
                </a:r>
                <a:r>
                  <a:rPr lang="en-US" dirty="0"/>
                  <a:t>not depend explicitly on t, </a:t>
                </a:r>
                <a:r>
                  <a:rPr lang="en-US" dirty="0" err="1" smtClean="0"/>
                  <a:t>i</a:t>
                </a:r>
                <a:r>
                  <a:rPr lang="ru-RU" dirty="0"/>
                  <a:t>.</a:t>
                </a:r>
                <a:r>
                  <a:rPr lang="en-US" dirty="0" smtClean="0"/>
                  <a:t>e</a:t>
                </a:r>
                <a:r>
                  <a:rPr lang="ru-RU" dirty="0" smtClean="0"/>
                  <a:t>.</a:t>
                </a:r>
                <a:r>
                  <a:rPr lang="en-US" dirty="0" smtClean="0"/>
                  <a:t> </a:t>
                </a:r>
                <a:r>
                  <a:rPr lang="en-US" dirty="0"/>
                  <a:t>the optimal control problem is autonomous. Then </a:t>
                </a:r>
                <a:r>
                  <a:rPr lang="en-US" dirty="0" err="1"/>
                  <a:t>Pontryagin</a:t>
                </a:r>
                <a:r>
                  <a:rPr lang="en-US" dirty="0"/>
                  <a:t> function is constant along the optimal process.</a:t>
                </a:r>
                <a:endParaRPr lang="ru-RU" dirty="0"/>
              </a:p>
            </p:txBody>
          </p:sp>
        </mc:Choice>
        <mc:Fallback>
          <p:sp>
            <p:nvSpPr>
              <p:cNvPr id="3" name="Объект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a:stretch>
                  <a:fillRect l="-1667" t="-1156"/>
                </a:stretch>
              </a:blipFill>
            </p:spPr>
            <p:txBody>
              <a:bodyPr/>
              <a:lstStyle/>
              <a:p>
                <a:r>
                  <a:rPr lang="ru-RU">
                    <a:noFill/>
                  </a:rPr>
                  <a:t> </a:t>
                </a:r>
              </a:p>
            </p:txBody>
          </p:sp>
        </mc:Fallback>
      </mc:AlternateContent>
    </p:spTree>
    <p:extLst>
      <p:ext uri="{BB962C8B-B14F-4D97-AF65-F5344CB8AC3E}">
        <p14:creationId xmlns:p14="http://schemas.microsoft.com/office/powerpoint/2010/main" val="3224303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0"/>
            <a:ext cx="8229600" cy="1124744"/>
          </a:xfrm>
        </p:spPr>
        <p:txBody>
          <a:bodyPr>
            <a:normAutofit fontScale="90000"/>
          </a:bodyPr>
          <a:lstStyle/>
          <a:p>
            <a:r>
              <a:rPr lang="en-US" b="1" i="1" dirty="0" err="1"/>
              <a:t>Pontryagin's</a:t>
            </a:r>
            <a:r>
              <a:rPr lang="en-US" b="1" i="1" dirty="0"/>
              <a:t> Maximum Principle.</a:t>
            </a:r>
            <a:r>
              <a:rPr lang="ru-RU" dirty="0"/>
              <a:t/>
            </a:r>
            <a:br>
              <a:rPr lang="ru-RU" dirty="0"/>
            </a:br>
            <a:endParaRPr lang="ru-RU" dirty="0"/>
          </a:p>
        </p:txBody>
      </p:sp>
      <mc:AlternateContent xmlns:mc="http://schemas.openxmlformats.org/markup-compatibility/2006">
        <mc:Choice xmlns:a14="http://schemas.microsoft.com/office/drawing/2010/main" Requires="a14">
          <p:sp>
            <p:nvSpPr>
              <p:cNvPr id="3" name="Объект 2"/>
              <p:cNvSpPr>
                <a:spLocks noGrp="1"/>
              </p:cNvSpPr>
              <p:nvPr>
                <p:ph idx="1"/>
              </p:nvPr>
            </p:nvSpPr>
            <p:spPr>
              <a:xfrm>
                <a:off x="0" y="548680"/>
                <a:ext cx="9144000" cy="6309320"/>
              </a:xfrm>
            </p:spPr>
            <p:txBody>
              <a:bodyPr>
                <a:normAutofit fontScale="92500" lnSpcReduction="10000"/>
              </a:bodyPr>
              <a:lstStyle/>
              <a:p>
                <a:pPr marL="0" indent="0">
                  <a:buNone/>
                </a:pPr>
                <a:r>
                  <a:rPr lang="en-US" b="1" i="1" u="sng" dirty="0" smtClean="0"/>
                  <a:t>Theorem</a:t>
                </a:r>
                <a:r>
                  <a:rPr lang="en-US" b="1" i="1" dirty="0" smtClean="0"/>
                  <a:t>:  </a:t>
                </a:r>
                <a:r>
                  <a:rPr lang="en-US" dirty="0" smtClean="0"/>
                  <a:t>Let </a:t>
                </a:r>
                <a:r>
                  <a:rPr lang="en-US" dirty="0"/>
                  <a:t>admissible process </a:t>
                </a:r>
                <a14:m>
                  <m:oMath xmlns:m="http://schemas.openxmlformats.org/officeDocument/2006/math">
                    <m:acc>
                      <m:accPr>
                        <m:chr m:val="̅"/>
                        <m:ctrlPr>
                          <a:rPr lang="ru-RU" i="1">
                            <a:latin typeface="Cambria Math"/>
                          </a:rPr>
                        </m:ctrlPr>
                      </m:accPr>
                      <m:e>
                        <m:r>
                          <a:rPr lang="en-US" i="1">
                            <a:latin typeface="Cambria Math"/>
                          </a:rPr>
                          <m:t>𝜔</m:t>
                        </m:r>
                      </m:e>
                    </m:acc>
                    <m:r>
                      <a:rPr lang="en-US" i="1">
                        <a:latin typeface="Cambria Math"/>
                      </a:rPr>
                      <m:t>=(</m:t>
                    </m:r>
                    <m:acc>
                      <m:accPr>
                        <m:chr m:val="̅"/>
                        <m:ctrlPr>
                          <a:rPr lang="ru-RU" i="1">
                            <a:latin typeface="Cambria Math"/>
                          </a:rPr>
                        </m:ctrlPr>
                      </m:accPr>
                      <m:e>
                        <m:r>
                          <a:rPr lang="ru-RU" i="1">
                            <a:latin typeface="Cambria Math"/>
                          </a:rPr>
                          <m:t>𝑥</m:t>
                        </m:r>
                      </m:e>
                    </m:acc>
                    <m:d>
                      <m:dPr>
                        <m:ctrlPr>
                          <a:rPr lang="ru-RU" i="1">
                            <a:latin typeface="Cambria Math"/>
                          </a:rPr>
                        </m:ctrlPr>
                      </m:dPr>
                      <m:e>
                        <m:r>
                          <a:rPr lang="ru-RU" i="1">
                            <a:latin typeface="Cambria Math"/>
                          </a:rPr>
                          <m:t>𝑡</m:t>
                        </m:r>
                      </m:e>
                    </m:d>
                    <m:r>
                      <a:rPr lang="en-US" i="1">
                        <a:latin typeface="Cambria Math"/>
                      </a:rPr>
                      <m:t>,</m:t>
                    </m:r>
                    <m:acc>
                      <m:accPr>
                        <m:chr m:val="̅"/>
                        <m:ctrlPr>
                          <a:rPr lang="ru-RU" i="1">
                            <a:latin typeface="Cambria Math"/>
                          </a:rPr>
                        </m:ctrlPr>
                      </m:accPr>
                      <m:e>
                        <m:r>
                          <a:rPr lang="ru-RU" i="1">
                            <a:latin typeface="Cambria Math"/>
                          </a:rPr>
                          <m:t>𝑢</m:t>
                        </m:r>
                      </m:e>
                    </m:acc>
                    <m:d>
                      <m:dPr>
                        <m:ctrlPr>
                          <a:rPr lang="ru-RU" i="1">
                            <a:latin typeface="Cambria Math"/>
                          </a:rPr>
                        </m:ctrlPr>
                      </m:dPr>
                      <m:e>
                        <m:r>
                          <a:rPr lang="ru-RU" i="1">
                            <a:latin typeface="Cambria Math"/>
                          </a:rPr>
                          <m:t>𝑡</m:t>
                        </m:r>
                      </m:e>
                    </m:d>
                    <m:r>
                      <a:rPr lang="en-US" i="1">
                        <a:latin typeface="Cambria Math"/>
                      </a:rPr>
                      <m:t>)</m:t>
                    </m:r>
                  </m:oMath>
                </a14:m>
                <a:r>
                  <a:rPr lang="ru-RU" dirty="0"/>
                  <a:t> </a:t>
                </a:r>
                <a:r>
                  <a:rPr lang="en-US" dirty="0"/>
                  <a:t>is optimal for the problem (7) - (10). Then</a:t>
                </a:r>
                <a:r>
                  <a:rPr lang="ru-RU" dirty="0"/>
                  <a:t> </a:t>
                </a:r>
                <a:r>
                  <a:rPr lang="en-US" dirty="0" smtClean="0"/>
                  <a:t>there is</a:t>
                </a:r>
                <a:r>
                  <a:rPr lang="ru-RU" dirty="0" smtClean="0"/>
                  <a:t> </a:t>
                </a:r>
                <a14:m>
                  <m:oMath xmlns:m="http://schemas.openxmlformats.org/officeDocument/2006/math">
                    <m:sSub>
                      <m:sSubPr>
                        <m:ctrlPr>
                          <a:rPr lang="ru-RU" i="1">
                            <a:latin typeface="Cambria Math"/>
                          </a:rPr>
                        </m:ctrlPr>
                      </m:sSubPr>
                      <m:e>
                        <m:r>
                          <a:rPr lang="en-US" i="1">
                            <a:latin typeface="Cambria Math"/>
                          </a:rPr>
                          <m:t>𝜆</m:t>
                        </m:r>
                      </m:e>
                      <m:sub>
                        <m:r>
                          <a:rPr lang="en-US" i="1">
                            <a:latin typeface="Cambria Math"/>
                          </a:rPr>
                          <m:t>0</m:t>
                        </m:r>
                      </m:sub>
                    </m:sSub>
                    <m:r>
                      <a:rPr lang="en-US" i="1">
                        <a:latin typeface="Cambria Math"/>
                      </a:rPr>
                      <m:t>≥0</m:t>
                    </m:r>
                  </m:oMath>
                </a14:m>
                <a:r>
                  <a:rPr lang="en-US" dirty="0"/>
                  <a:t> </a:t>
                </a:r>
                <a:r>
                  <a:rPr lang="en-US" dirty="0" smtClean="0"/>
                  <a:t>and</a:t>
                </a:r>
                <a:r>
                  <a:rPr lang="ru-RU" dirty="0" smtClean="0"/>
                  <a:t> </a:t>
                </a:r>
                <a:r>
                  <a:rPr lang="en-US" dirty="0"/>
                  <a:t>vector function </a:t>
                </a:r>
                <a14:m>
                  <m:oMath xmlns:m="http://schemas.openxmlformats.org/officeDocument/2006/math">
                    <m:r>
                      <a:rPr lang="en-US" i="1">
                        <a:latin typeface="Cambria Math"/>
                      </a:rPr>
                      <m:t>𝑝</m:t>
                    </m:r>
                    <m:d>
                      <m:dPr>
                        <m:ctrlPr>
                          <a:rPr lang="ru-RU" i="1">
                            <a:latin typeface="Cambria Math"/>
                          </a:rPr>
                        </m:ctrlPr>
                      </m:dPr>
                      <m:e>
                        <m:r>
                          <a:rPr lang="en-US" i="1">
                            <a:latin typeface="Cambria Math"/>
                          </a:rPr>
                          <m:t>𝑡</m:t>
                        </m:r>
                      </m:e>
                    </m:d>
                    <m:r>
                      <a:rPr lang="en-US" b="0" i="1" smtClean="0">
                        <a:latin typeface="Cambria Math"/>
                      </a:rPr>
                      <m:t> </m:t>
                    </m:r>
                    <m:sSup>
                      <m:sSupPr>
                        <m:ctrlPr>
                          <a:rPr lang="en-US" b="0" i="1" smtClean="0">
                            <a:latin typeface="Cambria Math"/>
                          </a:rPr>
                        </m:ctrlPr>
                      </m:sSupPr>
                      <m:e>
                        <m:r>
                          <a:rPr lang="en-US" b="0" i="1" smtClean="0">
                            <a:latin typeface="Cambria Math"/>
                          </a:rPr>
                          <m:t>[</m:t>
                        </m:r>
                        <m:r>
                          <a:rPr lang="en-US" i="1">
                            <a:latin typeface="Cambria Math"/>
                          </a:rPr>
                          <m:t>(</m:t>
                        </m:r>
                        <m:sSub>
                          <m:sSubPr>
                            <m:ctrlPr>
                              <a:rPr lang="ru-RU" i="1">
                                <a:latin typeface="Cambria Math"/>
                              </a:rPr>
                            </m:ctrlPr>
                          </m:sSubPr>
                          <m:e>
                            <m:r>
                              <a:rPr lang="en-US" i="1">
                                <a:latin typeface="Cambria Math"/>
                              </a:rPr>
                              <m:t>𝜆</m:t>
                            </m:r>
                          </m:e>
                          <m:sub>
                            <m:r>
                              <a:rPr lang="en-US" i="1">
                                <a:latin typeface="Cambria Math"/>
                              </a:rPr>
                              <m:t>0</m:t>
                            </m:r>
                          </m:sub>
                        </m:sSub>
                        <m:r>
                          <a:rPr lang="en-US" i="1">
                            <a:latin typeface="Cambria Math"/>
                          </a:rPr>
                          <m:t>)</m:t>
                        </m:r>
                      </m:e>
                      <m:sup>
                        <m:r>
                          <a:rPr lang="en-US" b="0" i="1" smtClean="0">
                            <a:latin typeface="Cambria Math"/>
                          </a:rPr>
                          <m:t>2</m:t>
                        </m:r>
                      </m:sup>
                    </m:sSup>
                    <m:r>
                      <a:rPr lang="en-US" b="0" i="1" smtClean="0">
                        <a:latin typeface="Cambria Math"/>
                      </a:rPr>
                      <m:t>+</m:t>
                    </m:r>
                    <m:sSup>
                      <m:sSupPr>
                        <m:ctrlPr>
                          <a:rPr lang="en-US" b="0" i="1" smtClean="0">
                            <a:latin typeface="Cambria Math"/>
                          </a:rPr>
                        </m:ctrlPr>
                      </m:sSupPr>
                      <m:e>
                        <m:r>
                          <a:rPr lang="en-US" b="0" i="1" smtClean="0">
                            <a:latin typeface="Cambria Math"/>
                          </a:rPr>
                          <m:t>(</m:t>
                        </m:r>
                        <m:r>
                          <a:rPr lang="en-US" i="1">
                            <a:latin typeface="Cambria Math"/>
                          </a:rPr>
                          <m:t>𝑝</m:t>
                        </m:r>
                        <m:d>
                          <m:dPr>
                            <m:ctrlPr>
                              <a:rPr lang="ru-RU" i="1">
                                <a:latin typeface="Cambria Math"/>
                              </a:rPr>
                            </m:ctrlPr>
                          </m:dPr>
                          <m:e>
                            <m:r>
                              <a:rPr lang="en-US" i="1">
                                <a:latin typeface="Cambria Math"/>
                              </a:rPr>
                              <m:t>𝑡</m:t>
                            </m:r>
                          </m:e>
                        </m:d>
                        <m:r>
                          <a:rPr lang="en-US" i="1">
                            <a:latin typeface="Cambria Math"/>
                          </a:rPr>
                          <m:t>)</m:t>
                        </m:r>
                      </m:e>
                      <m:sup>
                        <m:r>
                          <a:rPr lang="en-US" b="0" i="1" smtClean="0">
                            <a:latin typeface="Cambria Math"/>
                          </a:rPr>
                          <m:t>2</m:t>
                        </m:r>
                      </m:sup>
                    </m:sSup>
                    <m:r>
                      <a:rPr lang="en-US" i="1">
                        <a:latin typeface="Cambria Math"/>
                        <a:ea typeface="Cambria Math"/>
                      </a:rPr>
                      <m:t>≠</m:t>
                    </m:r>
                    <m:r>
                      <a:rPr lang="en-US" b="0" i="1" smtClean="0">
                        <a:latin typeface="Cambria Math"/>
                        <a:ea typeface="Cambria Math"/>
                      </a:rPr>
                      <m:t>0]</m:t>
                    </m:r>
                  </m:oMath>
                </a14:m>
                <a:r>
                  <a:rPr lang="ru-RU" dirty="0"/>
                  <a:t> </a:t>
                </a:r>
                <a:r>
                  <a:rPr lang="en-US" dirty="0" smtClean="0"/>
                  <a:t>s</a:t>
                </a:r>
                <a:r>
                  <a:rPr lang="en-US" dirty="0" smtClean="0"/>
                  <a:t>uch </a:t>
                </a:r>
                <a:r>
                  <a:rPr lang="en-US" dirty="0"/>
                  <a:t>that at the points of continuity </a:t>
                </a:r>
                <a:r>
                  <a:rPr lang="en-US" dirty="0"/>
                  <a:t>the optimal control </a:t>
                </a:r>
                <a14:m>
                  <m:oMath xmlns:m="http://schemas.openxmlformats.org/officeDocument/2006/math">
                    <m:acc>
                      <m:accPr>
                        <m:chr m:val="̅"/>
                        <m:ctrlPr>
                          <a:rPr lang="ru-RU" i="1">
                            <a:latin typeface="Cambria Math"/>
                          </a:rPr>
                        </m:ctrlPr>
                      </m:accPr>
                      <m:e>
                        <m:r>
                          <a:rPr lang="ru-RU" i="1">
                            <a:latin typeface="Cambria Math"/>
                          </a:rPr>
                          <m:t>𝑢</m:t>
                        </m:r>
                      </m:e>
                    </m:acc>
                    <m:d>
                      <m:dPr>
                        <m:ctrlPr>
                          <a:rPr lang="ru-RU" i="1">
                            <a:latin typeface="Cambria Math"/>
                          </a:rPr>
                        </m:ctrlPr>
                      </m:dPr>
                      <m:e>
                        <m:r>
                          <a:rPr lang="ru-RU" i="1">
                            <a:latin typeface="Cambria Math"/>
                          </a:rPr>
                          <m:t>𝑡</m:t>
                        </m:r>
                      </m:e>
                    </m:d>
                    <m:r>
                      <a:rPr lang="ru-RU" i="1">
                        <a:latin typeface="Cambria Math"/>
                      </a:rPr>
                      <m:t> </m:t>
                    </m:r>
                  </m:oMath>
                </a14:m>
                <a:r>
                  <a:rPr lang="en-US" dirty="0"/>
                  <a:t>satisfies the maximum principle </a:t>
                </a:r>
                <a:r>
                  <a:rPr lang="ru-RU" dirty="0"/>
                  <a:t>: </a:t>
                </a:r>
                <a14:m>
                  <m:oMath xmlns:m="http://schemas.openxmlformats.org/officeDocument/2006/math">
                    <m:d>
                      <m:dPr>
                        <m:ctrlPr>
                          <a:rPr lang="ru-RU" i="1">
                            <a:latin typeface="Cambria Math"/>
                          </a:rPr>
                        </m:ctrlPr>
                      </m:dPr>
                      <m:e>
                        <m:r>
                          <a:rPr lang="en-US" i="1">
                            <a:latin typeface="Cambria Math"/>
                          </a:rPr>
                          <m:t>𝑝</m:t>
                        </m:r>
                        <m:d>
                          <m:dPr>
                            <m:ctrlPr>
                              <a:rPr lang="ru-RU" i="1">
                                <a:latin typeface="Cambria Math"/>
                              </a:rPr>
                            </m:ctrlPr>
                          </m:dPr>
                          <m:e>
                            <m:r>
                              <a:rPr lang="en-US" i="1">
                                <a:latin typeface="Cambria Math"/>
                              </a:rPr>
                              <m:t>𝑡</m:t>
                            </m:r>
                          </m:e>
                        </m:d>
                        <m:r>
                          <a:rPr lang="ru-RU" i="1">
                            <a:latin typeface="Cambria Math"/>
                          </a:rPr>
                          <m:t>,</m:t>
                        </m:r>
                        <m:r>
                          <a:rPr lang="en-US" i="1">
                            <a:latin typeface="Cambria Math"/>
                          </a:rPr>
                          <m:t>𝑓</m:t>
                        </m:r>
                        <m:d>
                          <m:dPr>
                            <m:ctrlPr>
                              <a:rPr lang="ru-RU" i="1">
                                <a:latin typeface="Cambria Math"/>
                              </a:rPr>
                            </m:ctrlPr>
                          </m:dPr>
                          <m:e>
                            <m:r>
                              <a:rPr lang="en-US" i="1">
                                <a:latin typeface="Cambria Math"/>
                              </a:rPr>
                              <m:t>𝑡</m:t>
                            </m:r>
                            <m:r>
                              <a:rPr lang="ru-RU" i="1">
                                <a:latin typeface="Cambria Math"/>
                              </a:rPr>
                              <m:t>,</m:t>
                            </m:r>
                            <m:acc>
                              <m:accPr>
                                <m:chr m:val="̅"/>
                                <m:ctrlPr>
                                  <a:rPr lang="ru-RU" i="1">
                                    <a:latin typeface="Cambria Math"/>
                                  </a:rPr>
                                </m:ctrlPr>
                              </m:accPr>
                              <m:e>
                                <m:r>
                                  <a:rPr lang="en-US" i="1">
                                    <a:latin typeface="Cambria Math"/>
                                  </a:rPr>
                                  <m:t>𝑥</m:t>
                                </m:r>
                              </m:e>
                            </m:acc>
                            <m:d>
                              <m:dPr>
                                <m:ctrlPr>
                                  <a:rPr lang="ru-RU" i="1">
                                    <a:latin typeface="Cambria Math"/>
                                  </a:rPr>
                                </m:ctrlPr>
                              </m:dPr>
                              <m:e>
                                <m:r>
                                  <a:rPr lang="en-US" i="1">
                                    <a:latin typeface="Cambria Math"/>
                                  </a:rPr>
                                  <m:t>𝑡</m:t>
                                </m:r>
                              </m:e>
                            </m:d>
                            <m:r>
                              <a:rPr lang="ru-RU" i="1">
                                <a:latin typeface="Cambria Math"/>
                              </a:rPr>
                              <m:t>, </m:t>
                            </m:r>
                            <m:acc>
                              <m:accPr>
                                <m:chr m:val="̅"/>
                                <m:ctrlPr>
                                  <a:rPr lang="ru-RU" i="1">
                                    <a:latin typeface="Cambria Math"/>
                                  </a:rPr>
                                </m:ctrlPr>
                              </m:accPr>
                              <m:e>
                                <m:r>
                                  <a:rPr lang="en-US" i="1">
                                    <a:latin typeface="Cambria Math"/>
                                  </a:rPr>
                                  <m:t>𝑢</m:t>
                                </m:r>
                              </m:e>
                            </m:acc>
                            <m:d>
                              <m:dPr>
                                <m:ctrlPr>
                                  <a:rPr lang="ru-RU" i="1">
                                    <a:latin typeface="Cambria Math"/>
                                  </a:rPr>
                                </m:ctrlPr>
                              </m:dPr>
                              <m:e>
                                <m:r>
                                  <a:rPr lang="en-US" i="1">
                                    <a:latin typeface="Cambria Math"/>
                                  </a:rPr>
                                  <m:t>𝑡</m:t>
                                </m:r>
                              </m:e>
                            </m:d>
                          </m:e>
                        </m:d>
                      </m:e>
                    </m:d>
                    <m:r>
                      <a:rPr lang="ru-RU" i="1">
                        <a:latin typeface="Cambria Math"/>
                      </a:rPr>
                      <m:t>−</m:t>
                    </m:r>
                    <m:sSub>
                      <m:sSubPr>
                        <m:ctrlPr>
                          <a:rPr lang="ru-RU" i="1">
                            <a:latin typeface="Cambria Math"/>
                          </a:rPr>
                        </m:ctrlPr>
                      </m:sSubPr>
                      <m:e>
                        <m:r>
                          <a:rPr lang="en-US" i="1">
                            <a:latin typeface="Cambria Math"/>
                          </a:rPr>
                          <m:t>𝜆</m:t>
                        </m:r>
                      </m:e>
                      <m:sub>
                        <m:r>
                          <a:rPr lang="ru-RU" i="1">
                            <a:latin typeface="Cambria Math"/>
                          </a:rPr>
                          <m:t>0</m:t>
                        </m:r>
                      </m:sub>
                    </m:sSub>
                    <m:sSub>
                      <m:sSubPr>
                        <m:ctrlPr>
                          <a:rPr lang="ru-RU" i="1">
                            <a:latin typeface="Cambria Math"/>
                          </a:rPr>
                        </m:ctrlPr>
                      </m:sSubPr>
                      <m:e>
                        <m:r>
                          <a:rPr lang="en-US" i="1">
                            <a:latin typeface="Cambria Math"/>
                          </a:rPr>
                          <m:t>𝑓</m:t>
                        </m:r>
                      </m:e>
                      <m:sub>
                        <m:r>
                          <a:rPr lang="ru-RU" i="1">
                            <a:latin typeface="Cambria Math"/>
                          </a:rPr>
                          <m:t>0</m:t>
                        </m:r>
                      </m:sub>
                    </m:sSub>
                    <m:d>
                      <m:dPr>
                        <m:ctrlPr>
                          <a:rPr lang="ru-RU" i="1">
                            <a:latin typeface="Cambria Math"/>
                          </a:rPr>
                        </m:ctrlPr>
                      </m:dPr>
                      <m:e>
                        <m:r>
                          <a:rPr lang="en-US" i="1">
                            <a:latin typeface="Cambria Math"/>
                          </a:rPr>
                          <m:t>𝑡</m:t>
                        </m:r>
                        <m:r>
                          <a:rPr lang="ru-RU" i="1">
                            <a:latin typeface="Cambria Math"/>
                          </a:rPr>
                          <m:t>,</m:t>
                        </m:r>
                        <m:acc>
                          <m:accPr>
                            <m:chr m:val="̅"/>
                            <m:ctrlPr>
                              <a:rPr lang="ru-RU" i="1">
                                <a:latin typeface="Cambria Math"/>
                              </a:rPr>
                            </m:ctrlPr>
                          </m:accPr>
                          <m:e>
                            <m:r>
                              <a:rPr lang="en-US" i="1">
                                <a:latin typeface="Cambria Math"/>
                              </a:rPr>
                              <m:t>𝑥</m:t>
                            </m:r>
                          </m:e>
                        </m:acc>
                        <m:d>
                          <m:dPr>
                            <m:ctrlPr>
                              <a:rPr lang="ru-RU" i="1">
                                <a:latin typeface="Cambria Math"/>
                              </a:rPr>
                            </m:ctrlPr>
                          </m:dPr>
                          <m:e>
                            <m:r>
                              <a:rPr lang="en-US" i="1">
                                <a:latin typeface="Cambria Math"/>
                              </a:rPr>
                              <m:t>𝑡</m:t>
                            </m:r>
                          </m:e>
                        </m:d>
                        <m:r>
                          <a:rPr lang="ru-RU" i="1">
                            <a:latin typeface="Cambria Math"/>
                          </a:rPr>
                          <m:t>; </m:t>
                        </m:r>
                        <m:acc>
                          <m:accPr>
                            <m:chr m:val="̅"/>
                            <m:ctrlPr>
                              <a:rPr lang="ru-RU" i="1">
                                <a:latin typeface="Cambria Math"/>
                              </a:rPr>
                            </m:ctrlPr>
                          </m:accPr>
                          <m:e>
                            <m:r>
                              <a:rPr lang="en-US" i="1">
                                <a:latin typeface="Cambria Math"/>
                              </a:rPr>
                              <m:t>𝑢</m:t>
                            </m:r>
                          </m:e>
                        </m:acc>
                        <m:d>
                          <m:dPr>
                            <m:ctrlPr>
                              <a:rPr lang="ru-RU" i="1">
                                <a:latin typeface="Cambria Math"/>
                              </a:rPr>
                            </m:ctrlPr>
                          </m:dPr>
                          <m:e>
                            <m:r>
                              <a:rPr lang="en-US" i="1">
                                <a:latin typeface="Cambria Math"/>
                              </a:rPr>
                              <m:t>𝑡</m:t>
                            </m:r>
                          </m:e>
                        </m:d>
                      </m:e>
                    </m:d>
                    <m:r>
                      <a:rPr lang="ru-RU" i="1">
                        <a:latin typeface="Cambria Math"/>
                      </a:rPr>
                      <m:t>=</m:t>
                    </m:r>
                    <m:func>
                      <m:funcPr>
                        <m:ctrlPr>
                          <a:rPr lang="ru-RU" i="1">
                            <a:latin typeface="Cambria Math"/>
                          </a:rPr>
                        </m:ctrlPr>
                      </m:funcPr>
                      <m:fName>
                        <m:r>
                          <a:rPr lang="ru-RU" i="1">
                            <a:latin typeface="Cambria Math"/>
                          </a:rPr>
                          <m:t>=</m:t>
                        </m:r>
                        <m:limLow>
                          <m:limLowPr>
                            <m:ctrlPr>
                              <a:rPr lang="ru-RU" i="1">
                                <a:latin typeface="Cambria Math"/>
                              </a:rPr>
                            </m:ctrlPr>
                          </m:limLowPr>
                          <m:e>
                            <m:r>
                              <m:rPr>
                                <m:sty m:val="p"/>
                              </m:rPr>
                              <a:rPr lang="en-US">
                                <a:latin typeface="Cambria Math"/>
                              </a:rPr>
                              <m:t>max</m:t>
                            </m:r>
                          </m:e>
                          <m:lim>
                            <m:r>
                              <a:rPr lang="en-US" i="1">
                                <a:latin typeface="Cambria Math"/>
                              </a:rPr>
                              <m:t>𝑢</m:t>
                            </m:r>
                            <m:r>
                              <a:rPr lang="ru-RU" i="1">
                                <a:latin typeface="Cambria Math"/>
                              </a:rPr>
                              <m:t>(</m:t>
                            </m:r>
                            <m:r>
                              <a:rPr lang="en-US" i="1">
                                <a:latin typeface="Cambria Math"/>
                              </a:rPr>
                              <m:t>𝑡</m:t>
                            </m:r>
                            <m:r>
                              <a:rPr lang="ru-RU" i="1">
                                <a:latin typeface="Cambria Math"/>
                              </a:rPr>
                              <m:t>)∈</m:t>
                            </m:r>
                            <m:r>
                              <a:rPr lang="en-US" i="1">
                                <a:latin typeface="Cambria Math"/>
                              </a:rPr>
                              <m:t>𝑈</m:t>
                            </m:r>
                          </m:lim>
                        </m:limLow>
                      </m:fName>
                      <m:e>
                        <m:d>
                          <m:dPr>
                            <m:begChr m:val="["/>
                            <m:endChr m:val="]"/>
                            <m:ctrlPr>
                              <a:rPr lang="ru-RU" i="1">
                                <a:latin typeface="Cambria Math"/>
                              </a:rPr>
                            </m:ctrlPr>
                          </m:dPr>
                          <m:e>
                            <m:d>
                              <m:dPr>
                                <m:ctrlPr>
                                  <a:rPr lang="ru-RU" i="1">
                                    <a:latin typeface="Cambria Math"/>
                                  </a:rPr>
                                </m:ctrlPr>
                              </m:dPr>
                              <m:e>
                                <m:r>
                                  <a:rPr lang="en-US" i="1">
                                    <a:latin typeface="Cambria Math"/>
                                  </a:rPr>
                                  <m:t>𝑝</m:t>
                                </m:r>
                                <m:d>
                                  <m:dPr>
                                    <m:ctrlPr>
                                      <a:rPr lang="ru-RU" i="1">
                                        <a:latin typeface="Cambria Math"/>
                                      </a:rPr>
                                    </m:ctrlPr>
                                  </m:dPr>
                                  <m:e>
                                    <m:r>
                                      <a:rPr lang="en-US" i="1">
                                        <a:latin typeface="Cambria Math"/>
                                      </a:rPr>
                                      <m:t>𝑡</m:t>
                                    </m:r>
                                  </m:e>
                                </m:d>
                                <m:r>
                                  <a:rPr lang="ru-RU" i="1">
                                    <a:latin typeface="Cambria Math"/>
                                  </a:rPr>
                                  <m:t>,</m:t>
                                </m:r>
                                <m:r>
                                  <a:rPr lang="en-US" i="1">
                                    <a:latin typeface="Cambria Math"/>
                                  </a:rPr>
                                  <m:t>𝑓</m:t>
                                </m:r>
                                <m:d>
                                  <m:dPr>
                                    <m:ctrlPr>
                                      <a:rPr lang="ru-RU" i="1">
                                        <a:latin typeface="Cambria Math"/>
                                      </a:rPr>
                                    </m:ctrlPr>
                                  </m:dPr>
                                  <m:e>
                                    <m:r>
                                      <a:rPr lang="en-US" i="1">
                                        <a:latin typeface="Cambria Math"/>
                                      </a:rPr>
                                      <m:t>𝑡</m:t>
                                    </m:r>
                                    <m:r>
                                      <a:rPr lang="ru-RU" i="1">
                                        <a:latin typeface="Cambria Math"/>
                                      </a:rPr>
                                      <m:t>,</m:t>
                                    </m:r>
                                    <m:acc>
                                      <m:accPr>
                                        <m:chr m:val="̅"/>
                                        <m:ctrlPr>
                                          <a:rPr lang="ru-RU" i="1">
                                            <a:latin typeface="Cambria Math"/>
                                          </a:rPr>
                                        </m:ctrlPr>
                                      </m:accPr>
                                      <m:e>
                                        <m:r>
                                          <a:rPr lang="en-US" i="1">
                                            <a:latin typeface="Cambria Math"/>
                                          </a:rPr>
                                          <m:t>𝑥</m:t>
                                        </m:r>
                                      </m:e>
                                    </m:acc>
                                    <m:d>
                                      <m:dPr>
                                        <m:ctrlPr>
                                          <a:rPr lang="ru-RU" i="1">
                                            <a:latin typeface="Cambria Math"/>
                                          </a:rPr>
                                        </m:ctrlPr>
                                      </m:dPr>
                                      <m:e>
                                        <m:r>
                                          <a:rPr lang="en-US" i="1">
                                            <a:latin typeface="Cambria Math"/>
                                          </a:rPr>
                                          <m:t>𝑡</m:t>
                                        </m:r>
                                      </m:e>
                                    </m:d>
                                    <m:r>
                                      <a:rPr lang="ru-RU" i="1">
                                        <a:latin typeface="Cambria Math"/>
                                      </a:rPr>
                                      <m:t>, </m:t>
                                    </m:r>
                                    <m:r>
                                      <a:rPr lang="en-US" i="1">
                                        <a:latin typeface="Cambria Math"/>
                                      </a:rPr>
                                      <m:t>𝑢</m:t>
                                    </m:r>
                                    <m:d>
                                      <m:dPr>
                                        <m:ctrlPr>
                                          <a:rPr lang="ru-RU" i="1">
                                            <a:latin typeface="Cambria Math"/>
                                          </a:rPr>
                                        </m:ctrlPr>
                                      </m:dPr>
                                      <m:e>
                                        <m:r>
                                          <a:rPr lang="en-US" i="1">
                                            <a:latin typeface="Cambria Math"/>
                                          </a:rPr>
                                          <m:t>𝑡</m:t>
                                        </m:r>
                                      </m:e>
                                    </m:d>
                                  </m:e>
                                </m:d>
                              </m:e>
                            </m:d>
                            <m:r>
                              <a:rPr lang="ru-RU" i="1">
                                <a:latin typeface="Cambria Math"/>
                              </a:rPr>
                              <m:t>−</m:t>
                            </m:r>
                            <m:sSub>
                              <m:sSubPr>
                                <m:ctrlPr>
                                  <a:rPr lang="ru-RU" i="1">
                                    <a:latin typeface="Cambria Math"/>
                                  </a:rPr>
                                </m:ctrlPr>
                              </m:sSubPr>
                              <m:e>
                                <m:r>
                                  <a:rPr lang="en-US" i="1">
                                    <a:latin typeface="Cambria Math"/>
                                  </a:rPr>
                                  <m:t>𝜆</m:t>
                                </m:r>
                              </m:e>
                              <m:sub>
                                <m:r>
                                  <a:rPr lang="ru-RU" i="1">
                                    <a:latin typeface="Cambria Math"/>
                                  </a:rPr>
                                  <m:t>0</m:t>
                                </m:r>
                              </m:sub>
                            </m:sSub>
                            <m:sSub>
                              <m:sSubPr>
                                <m:ctrlPr>
                                  <a:rPr lang="ru-RU" i="1">
                                    <a:latin typeface="Cambria Math"/>
                                  </a:rPr>
                                </m:ctrlPr>
                              </m:sSubPr>
                              <m:e>
                                <m:r>
                                  <a:rPr lang="en-US" i="1">
                                    <a:latin typeface="Cambria Math"/>
                                  </a:rPr>
                                  <m:t>𝑓</m:t>
                                </m:r>
                              </m:e>
                              <m:sub>
                                <m:r>
                                  <a:rPr lang="ru-RU" i="1">
                                    <a:latin typeface="Cambria Math"/>
                                  </a:rPr>
                                  <m:t>0</m:t>
                                </m:r>
                              </m:sub>
                            </m:sSub>
                            <m:d>
                              <m:dPr>
                                <m:ctrlPr>
                                  <a:rPr lang="ru-RU" i="1">
                                    <a:latin typeface="Cambria Math"/>
                                  </a:rPr>
                                </m:ctrlPr>
                              </m:dPr>
                              <m:e>
                                <m:r>
                                  <a:rPr lang="en-US" i="1">
                                    <a:latin typeface="Cambria Math"/>
                                  </a:rPr>
                                  <m:t>𝑡</m:t>
                                </m:r>
                                <m:r>
                                  <a:rPr lang="ru-RU" i="1">
                                    <a:latin typeface="Cambria Math"/>
                                  </a:rPr>
                                  <m:t>,</m:t>
                                </m:r>
                                <m:acc>
                                  <m:accPr>
                                    <m:chr m:val="̅"/>
                                    <m:ctrlPr>
                                      <a:rPr lang="ru-RU" i="1">
                                        <a:latin typeface="Cambria Math"/>
                                      </a:rPr>
                                    </m:ctrlPr>
                                  </m:accPr>
                                  <m:e>
                                    <m:r>
                                      <a:rPr lang="en-US" i="1">
                                        <a:latin typeface="Cambria Math"/>
                                      </a:rPr>
                                      <m:t>𝑥</m:t>
                                    </m:r>
                                  </m:e>
                                </m:acc>
                                <m:d>
                                  <m:dPr>
                                    <m:ctrlPr>
                                      <a:rPr lang="ru-RU" i="1">
                                        <a:latin typeface="Cambria Math"/>
                                      </a:rPr>
                                    </m:ctrlPr>
                                  </m:dPr>
                                  <m:e>
                                    <m:r>
                                      <a:rPr lang="en-US" i="1">
                                        <a:latin typeface="Cambria Math"/>
                                      </a:rPr>
                                      <m:t>𝑡</m:t>
                                    </m:r>
                                  </m:e>
                                </m:d>
                                <m:r>
                                  <a:rPr lang="ru-RU" i="1">
                                    <a:latin typeface="Cambria Math"/>
                                  </a:rPr>
                                  <m:t>; </m:t>
                                </m:r>
                                <m:r>
                                  <a:rPr lang="en-US" i="1">
                                    <a:latin typeface="Cambria Math"/>
                                  </a:rPr>
                                  <m:t>𝑢</m:t>
                                </m:r>
                                <m:d>
                                  <m:dPr>
                                    <m:ctrlPr>
                                      <a:rPr lang="ru-RU" i="1">
                                        <a:latin typeface="Cambria Math"/>
                                      </a:rPr>
                                    </m:ctrlPr>
                                  </m:dPr>
                                  <m:e>
                                    <m:r>
                                      <a:rPr lang="en-US" i="1">
                                        <a:latin typeface="Cambria Math"/>
                                      </a:rPr>
                                      <m:t>𝑡</m:t>
                                    </m:r>
                                  </m:e>
                                </m:d>
                              </m:e>
                            </m:d>
                          </m:e>
                        </m:d>
                      </m:e>
                    </m:func>
                  </m:oMath>
                </a14:m>
                <a:r>
                  <a:rPr lang="ru-RU" dirty="0"/>
                  <a:t>,</a:t>
                </a:r>
              </a:p>
              <a:p>
                <a:pPr marL="0" indent="0">
                  <a:buNone/>
                </a:pPr>
                <a:r>
                  <a:rPr lang="en-US" dirty="0"/>
                  <a:t>and the conjugate function  is a solution of system:</a:t>
                </a:r>
                <a:endParaRPr lang="ru-RU" dirty="0"/>
              </a:p>
              <a:p>
                <a:pPr marL="0" indent="0">
                  <a:buNone/>
                </a:pPr>
                <a14:m>
                  <m:oMathPara xmlns:m="http://schemas.openxmlformats.org/officeDocument/2006/math">
                    <m:oMathParaPr>
                      <m:jc m:val="centerGroup"/>
                    </m:oMathParaPr>
                    <m:oMath xmlns:m="http://schemas.openxmlformats.org/officeDocument/2006/math">
                      <m:acc>
                        <m:accPr>
                          <m:chr m:val="̇"/>
                          <m:ctrlPr>
                            <a:rPr lang="ru-RU" i="1">
                              <a:latin typeface="Cambria Math"/>
                            </a:rPr>
                          </m:ctrlPr>
                        </m:accPr>
                        <m:e>
                          <m:acc>
                            <m:accPr>
                              <m:chr m:val="̅"/>
                              <m:ctrlPr>
                                <a:rPr lang="ru-RU" i="1">
                                  <a:latin typeface="Cambria Math"/>
                                </a:rPr>
                              </m:ctrlPr>
                            </m:accPr>
                            <m:e>
                              <m:r>
                                <a:rPr lang="en-US" i="1">
                                  <a:latin typeface="Cambria Math"/>
                                </a:rPr>
                                <m:t>𝑝</m:t>
                              </m:r>
                            </m:e>
                          </m:acc>
                        </m:e>
                      </m:acc>
                      <m:d>
                        <m:dPr>
                          <m:ctrlPr>
                            <a:rPr lang="ru-RU" i="1">
                              <a:latin typeface="Cambria Math"/>
                            </a:rPr>
                          </m:ctrlPr>
                        </m:dPr>
                        <m:e>
                          <m:r>
                            <a:rPr lang="ru-RU" i="1">
                              <a:latin typeface="Cambria Math"/>
                            </a:rPr>
                            <m:t>𝑡</m:t>
                          </m:r>
                        </m:e>
                      </m:d>
                      <m:r>
                        <a:rPr lang="en-US" i="1">
                          <a:latin typeface="Cambria Math"/>
                        </a:rPr>
                        <m:t>=</m:t>
                      </m:r>
                      <m:sSub>
                        <m:sSubPr>
                          <m:ctrlPr>
                            <a:rPr lang="ru-RU" i="1">
                              <a:latin typeface="Cambria Math"/>
                            </a:rPr>
                          </m:ctrlPr>
                        </m:sSubPr>
                        <m:e>
                          <m:r>
                            <a:rPr lang="en-US" i="1">
                              <a:latin typeface="Cambria Math"/>
                            </a:rPr>
                            <m:t>𝜆</m:t>
                          </m:r>
                        </m:e>
                        <m:sub>
                          <m:r>
                            <a:rPr lang="en-US" i="1">
                              <a:latin typeface="Cambria Math"/>
                            </a:rPr>
                            <m:t>0</m:t>
                          </m:r>
                        </m:sub>
                      </m:sSub>
                      <m:sSub>
                        <m:sSubPr>
                          <m:ctrlPr>
                            <a:rPr lang="ru-RU" i="1">
                              <a:latin typeface="Cambria Math"/>
                            </a:rPr>
                          </m:ctrlPr>
                        </m:sSubPr>
                        <m:e>
                          <m:sSub>
                            <m:sSubPr>
                              <m:ctrlPr>
                                <a:rPr lang="ru-RU" i="1">
                                  <a:latin typeface="Cambria Math"/>
                                </a:rPr>
                              </m:ctrlPr>
                            </m:sSubPr>
                            <m:e>
                              <m:r>
                                <a:rPr lang="en-US" i="1">
                                  <a:latin typeface="Cambria Math"/>
                                </a:rPr>
                                <m:t>𝑓</m:t>
                              </m:r>
                            </m:e>
                            <m:sub>
                              <m:r>
                                <a:rPr lang="en-US" i="1">
                                  <a:latin typeface="Cambria Math"/>
                                </a:rPr>
                                <m:t>0</m:t>
                              </m:r>
                            </m:sub>
                          </m:sSub>
                        </m:e>
                        <m:sub>
                          <m:r>
                            <a:rPr lang="en-US" i="1">
                              <a:latin typeface="Cambria Math"/>
                            </a:rPr>
                            <m:t>𝑥</m:t>
                          </m:r>
                        </m:sub>
                      </m:sSub>
                      <m:d>
                        <m:dPr>
                          <m:ctrlPr>
                            <a:rPr lang="ru-RU" i="1">
                              <a:latin typeface="Cambria Math"/>
                            </a:rPr>
                          </m:ctrlPr>
                        </m:dPr>
                        <m:e>
                          <m:r>
                            <a:rPr lang="en-US" i="1">
                              <a:latin typeface="Cambria Math"/>
                            </a:rPr>
                            <m:t>𝑡</m:t>
                          </m:r>
                          <m:r>
                            <a:rPr lang="en-US" i="1">
                              <a:latin typeface="Cambria Math"/>
                            </a:rPr>
                            <m:t>,</m:t>
                          </m:r>
                          <m:acc>
                            <m:accPr>
                              <m:chr m:val="̅"/>
                              <m:ctrlPr>
                                <a:rPr lang="ru-RU" i="1">
                                  <a:latin typeface="Cambria Math"/>
                                </a:rPr>
                              </m:ctrlPr>
                            </m:accPr>
                            <m:e>
                              <m:r>
                                <a:rPr lang="en-US" i="1">
                                  <a:latin typeface="Cambria Math"/>
                                </a:rPr>
                                <m:t>𝑥</m:t>
                              </m:r>
                            </m:e>
                          </m:acc>
                          <m:d>
                            <m:dPr>
                              <m:ctrlPr>
                                <a:rPr lang="ru-RU" i="1">
                                  <a:latin typeface="Cambria Math"/>
                                </a:rPr>
                              </m:ctrlPr>
                            </m:dPr>
                            <m:e>
                              <m:r>
                                <a:rPr lang="en-US" i="1">
                                  <a:latin typeface="Cambria Math"/>
                                </a:rPr>
                                <m:t>𝑡</m:t>
                              </m:r>
                            </m:e>
                          </m:d>
                          <m:r>
                            <a:rPr lang="en-US" i="1">
                              <a:latin typeface="Cambria Math"/>
                            </a:rPr>
                            <m:t>,</m:t>
                          </m:r>
                          <m:acc>
                            <m:accPr>
                              <m:chr m:val="̅"/>
                              <m:ctrlPr>
                                <a:rPr lang="ru-RU" i="1">
                                  <a:latin typeface="Cambria Math"/>
                                </a:rPr>
                              </m:ctrlPr>
                            </m:accPr>
                            <m:e>
                              <m:r>
                                <a:rPr lang="en-US" i="1">
                                  <a:latin typeface="Cambria Math"/>
                                </a:rPr>
                                <m:t>𝑢</m:t>
                              </m:r>
                            </m:e>
                          </m:acc>
                          <m:d>
                            <m:dPr>
                              <m:ctrlPr>
                                <a:rPr lang="ru-RU" i="1">
                                  <a:latin typeface="Cambria Math"/>
                                </a:rPr>
                              </m:ctrlPr>
                            </m:dPr>
                            <m:e>
                              <m:r>
                                <a:rPr lang="en-US" i="1">
                                  <a:latin typeface="Cambria Math"/>
                                </a:rPr>
                                <m:t>𝑡</m:t>
                              </m:r>
                            </m:e>
                          </m:d>
                        </m:e>
                      </m:d>
                      <m:r>
                        <a:rPr lang="en-US" i="1">
                          <a:latin typeface="Cambria Math"/>
                        </a:rPr>
                        <m:t>−</m:t>
                      </m:r>
                      <m:sSubSup>
                        <m:sSubSupPr>
                          <m:ctrlPr>
                            <a:rPr lang="ru-RU" i="1">
                              <a:latin typeface="Cambria Math"/>
                            </a:rPr>
                          </m:ctrlPr>
                        </m:sSubSupPr>
                        <m:e>
                          <m:r>
                            <a:rPr lang="en-US" i="1">
                              <a:latin typeface="Cambria Math"/>
                            </a:rPr>
                            <m:t>𝑓</m:t>
                          </m:r>
                        </m:e>
                        <m:sub>
                          <m:r>
                            <a:rPr lang="en-US" i="1">
                              <a:latin typeface="Cambria Math"/>
                            </a:rPr>
                            <m:t>𝑥</m:t>
                          </m:r>
                        </m:sub>
                        <m:sup>
                          <m:r>
                            <a:rPr lang="en-US" i="1">
                              <a:latin typeface="Cambria Math"/>
                            </a:rPr>
                            <m:t>𝑇</m:t>
                          </m:r>
                        </m:sup>
                      </m:sSubSup>
                      <m:d>
                        <m:dPr>
                          <m:ctrlPr>
                            <a:rPr lang="ru-RU" i="1">
                              <a:latin typeface="Cambria Math"/>
                            </a:rPr>
                          </m:ctrlPr>
                        </m:dPr>
                        <m:e>
                          <m:r>
                            <a:rPr lang="en-US" i="1">
                              <a:latin typeface="Cambria Math"/>
                            </a:rPr>
                            <m:t>𝑡</m:t>
                          </m:r>
                          <m:r>
                            <a:rPr lang="en-US" i="1">
                              <a:latin typeface="Cambria Math"/>
                            </a:rPr>
                            <m:t>,</m:t>
                          </m:r>
                          <m:acc>
                            <m:accPr>
                              <m:chr m:val="̅"/>
                              <m:ctrlPr>
                                <a:rPr lang="ru-RU" i="1">
                                  <a:latin typeface="Cambria Math"/>
                                </a:rPr>
                              </m:ctrlPr>
                            </m:accPr>
                            <m:e>
                              <m:r>
                                <a:rPr lang="en-US" i="1">
                                  <a:latin typeface="Cambria Math"/>
                                </a:rPr>
                                <m:t>𝑥</m:t>
                              </m:r>
                            </m:e>
                          </m:acc>
                          <m:d>
                            <m:dPr>
                              <m:ctrlPr>
                                <a:rPr lang="ru-RU" i="1">
                                  <a:latin typeface="Cambria Math"/>
                                </a:rPr>
                              </m:ctrlPr>
                            </m:dPr>
                            <m:e>
                              <m:r>
                                <a:rPr lang="en-US" i="1">
                                  <a:latin typeface="Cambria Math"/>
                                </a:rPr>
                                <m:t>𝑡</m:t>
                              </m:r>
                            </m:e>
                          </m:d>
                          <m:r>
                            <a:rPr lang="en-US" i="1">
                              <a:latin typeface="Cambria Math"/>
                            </a:rPr>
                            <m:t>,</m:t>
                          </m:r>
                          <m:acc>
                            <m:accPr>
                              <m:chr m:val="̅"/>
                              <m:ctrlPr>
                                <a:rPr lang="ru-RU" i="1">
                                  <a:latin typeface="Cambria Math"/>
                                </a:rPr>
                              </m:ctrlPr>
                            </m:accPr>
                            <m:e>
                              <m:r>
                                <a:rPr lang="en-US" i="1">
                                  <a:latin typeface="Cambria Math"/>
                                </a:rPr>
                                <m:t>𝑢</m:t>
                              </m:r>
                            </m:e>
                          </m:acc>
                          <m:d>
                            <m:dPr>
                              <m:ctrlPr>
                                <a:rPr lang="ru-RU" i="1">
                                  <a:latin typeface="Cambria Math"/>
                                </a:rPr>
                              </m:ctrlPr>
                            </m:dPr>
                            <m:e>
                              <m:r>
                                <a:rPr lang="en-US" i="1">
                                  <a:latin typeface="Cambria Math"/>
                                </a:rPr>
                                <m:t>𝑡</m:t>
                              </m:r>
                            </m:e>
                          </m:d>
                        </m:e>
                      </m:d>
                      <m:acc>
                        <m:accPr>
                          <m:chr m:val="̅"/>
                          <m:ctrlPr>
                            <a:rPr lang="ru-RU" i="1">
                              <a:latin typeface="Cambria Math"/>
                            </a:rPr>
                          </m:ctrlPr>
                        </m:accPr>
                        <m:e>
                          <m:r>
                            <a:rPr lang="en-US" i="1">
                              <a:latin typeface="Cambria Math"/>
                            </a:rPr>
                            <m:t>𝑝</m:t>
                          </m:r>
                        </m:e>
                      </m:acc>
                      <m:d>
                        <m:dPr>
                          <m:ctrlPr>
                            <a:rPr lang="ru-RU" i="1">
                              <a:latin typeface="Cambria Math"/>
                            </a:rPr>
                          </m:ctrlPr>
                        </m:dPr>
                        <m:e>
                          <m:r>
                            <a:rPr lang="en-US" i="1">
                              <a:latin typeface="Cambria Math"/>
                            </a:rPr>
                            <m:t>𝑡</m:t>
                          </m:r>
                        </m:e>
                      </m:d>
                    </m:oMath>
                  </m:oMathPara>
                </a14:m>
                <a:endParaRPr lang="ru-RU" dirty="0"/>
              </a:p>
              <a:p>
                <a:pPr marL="0" indent="0">
                  <a:buNone/>
                </a:pPr>
                <a:r>
                  <a:rPr lang="en-US" dirty="0"/>
                  <a:t>with the boundary condition </a:t>
                </a:r>
                <a14:m>
                  <m:oMath xmlns:m="http://schemas.openxmlformats.org/officeDocument/2006/math">
                    <m:r>
                      <a:rPr lang="en-US" b="0" i="0" smtClean="0">
                        <a:latin typeface="Cambria Math"/>
                      </a:rPr>
                      <m:t> </m:t>
                    </m:r>
                  </m:oMath>
                </a14:m>
                <a:endParaRPr lang="en-US" b="0" i="0" dirty="0" smtClean="0">
                  <a:latin typeface="Cambria Math"/>
                </a:endParaRPr>
              </a:p>
              <a:p>
                <a:pPr marL="0" indent="0">
                  <a:buNone/>
                </a:pPr>
                <a14:m>
                  <m:oMath xmlns:m="http://schemas.openxmlformats.org/officeDocument/2006/math">
                    <m:acc>
                      <m:accPr>
                        <m:chr m:val="̅"/>
                        <m:ctrlPr>
                          <a:rPr lang="ru-RU" i="1">
                            <a:latin typeface="Cambria Math"/>
                          </a:rPr>
                        </m:ctrlPr>
                      </m:accPr>
                      <m:e>
                        <m:r>
                          <a:rPr lang="en-US" i="1">
                            <a:latin typeface="Cambria Math"/>
                          </a:rPr>
                          <m:t>𝑝</m:t>
                        </m:r>
                      </m:e>
                    </m:acc>
                    <m:d>
                      <m:dPr>
                        <m:ctrlPr>
                          <a:rPr lang="ru-RU" i="1">
                            <a:latin typeface="Cambria Math"/>
                          </a:rPr>
                        </m:ctrlPr>
                      </m:dPr>
                      <m:e>
                        <m:sSub>
                          <m:sSubPr>
                            <m:ctrlPr>
                              <a:rPr lang="ru-RU" i="1">
                                <a:latin typeface="Cambria Math"/>
                              </a:rPr>
                            </m:ctrlPr>
                          </m:sSubPr>
                          <m:e>
                            <m:r>
                              <a:rPr lang="en-US" i="1">
                                <a:latin typeface="Cambria Math"/>
                              </a:rPr>
                              <m:t>𝑡</m:t>
                            </m:r>
                          </m:e>
                          <m:sub>
                            <m:r>
                              <a:rPr lang="ru-RU" i="1">
                                <a:latin typeface="Cambria Math"/>
                              </a:rPr>
                              <m:t>1</m:t>
                            </m:r>
                          </m:sub>
                        </m:sSub>
                      </m:e>
                    </m:d>
                    <m:r>
                      <a:rPr lang="ru-RU" i="1">
                        <a:latin typeface="Cambria Math"/>
                      </a:rPr>
                      <m:t>=−</m:t>
                    </m:r>
                    <m:f>
                      <m:fPr>
                        <m:ctrlPr>
                          <a:rPr lang="ru-RU" i="1">
                            <a:latin typeface="Cambria Math"/>
                          </a:rPr>
                        </m:ctrlPr>
                      </m:fPr>
                      <m:num>
                        <m:r>
                          <a:rPr lang="en-US" i="1">
                            <a:latin typeface="Cambria Math"/>
                          </a:rPr>
                          <m:t>𝜕</m:t>
                        </m:r>
                        <m:acc>
                          <m:accPr>
                            <m:chr m:val="̅"/>
                            <m:ctrlPr>
                              <a:rPr lang="ru-RU" i="1">
                                <a:latin typeface="Cambria Math"/>
                              </a:rPr>
                            </m:ctrlPr>
                          </m:accPr>
                          <m:e>
                            <m:r>
                              <a:rPr lang="en-US" i="1">
                                <a:latin typeface="Cambria Math"/>
                              </a:rPr>
                              <m:t>𝑙</m:t>
                            </m:r>
                          </m:e>
                        </m:acc>
                        <m:d>
                          <m:dPr>
                            <m:ctrlPr>
                              <a:rPr lang="ru-RU" i="1">
                                <a:latin typeface="Cambria Math"/>
                              </a:rPr>
                            </m:ctrlPr>
                          </m:dPr>
                          <m:e>
                            <m:sSup>
                              <m:sSupPr>
                                <m:ctrlPr>
                                  <a:rPr lang="ru-RU" i="1">
                                    <a:latin typeface="Cambria Math"/>
                                  </a:rPr>
                                </m:ctrlPr>
                              </m:sSupPr>
                              <m:e>
                                <m:r>
                                  <a:rPr lang="en-US" i="1">
                                    <a:latin typeface="Cambria Math"/>
                                  </a:rPr>
                                  <m:t>𝜉</m:t>
                                </m:r>
                              </m:e>
                              <m:sup>
                                <m:r>
                                  <a:rPr lang="ru-RU" i="1">
                                    <a:latin typeface="Cambria Math"/>
                                  </a:rPr>
                                  <m:t>0</m:t>
                                </m:r>
                              </m:sup>
                            </m:sSup>
                            <m:r>
                              <a:rPr lang="ru-RU" i="1">
                                <a:latin typeface="Cambria Math"/>
                              </a:rPr>
                              <m:t>,</m:t>
                            </m:r>
                            <m:sSup>
                              <m:sSupPr>
                                <m:ctrlPr>
                                  <a:rPr lang="ru-RU" i="1">
                                    <a:latin typeface="Cambria Math"/>
                                  </a:rPr>
                                </m:ctrlPr>
                              </m:sSupPr>
                              <m:e>
                                <m:r>
                                  <a:rPr lang="en-US" i="1">
                                    <a:latin typeface="Cambria Math"/>
                                  </a:rPr>
                                  <m:t>𝜉</m:t>
                                </m:r>
                              </m:e>
                              <m:sup>
                                <m:r>
                                  <a:rPr lang="ru-RU" i="1">
                                    <a:latin typeface="Cambria Math"/>
                                  </a:rPr>
                                  <m:t>1</m:t>
                                </m:r>
                              </m:sup>
                            </m:sSup>
                          </m:e>
                        </m:d>
                      </m:num>
                      <m:den>
                        <m:r>
                          <a:rPr lang="en-US" i="1">
                            <a:latin typeface="Cambria Math"/>
                          </a:rPr>
                          <m:t>𝜕</m:t>
                        </m:r>
                        <m:sSup>
                          <m:sSupPr>
                            <m:ctrlPr>
                              <a:rPr lang="ru-RU" i="1">
                                <a:latin typeface="Cambria Math"/>
                              </a:rPr>
                            </m:ctrlPr>
                          </m:sSupPr>
                          <m:e>
                            <m:r>
                              <a:rPr lang="en-US" i="1">
                                <a:latin typeface="Cambria Math"/>
                              </a:rPr>
                              <m:t>𝜉</m:t>
                            </m:r>
                          </m:e>
                          <m:sup>
                            <m:r>
                              <a:rPr lang="ru-RU" i="1">
                                <a:latin typeface="Cambria Math"/>
                              </a:rPr>
                              <m:t>1</m:t>
                            </m:r>
                          </m:sup>
                        </m:sSup>
                      </m:den>
                    </m:f>
                    <m:r>
                      <a:rPr lang="ru-RU" i="1">
                        <a:latin typeface="Cambria Math"/>
                      </a:rPr>
                      <m:t>,  </m:t>
                    </m:r>
                    <m:sSup>
                      <m:sSupPr>
                        <m:ctrlPr>
                          <a:rPr lang="ru-RU" i="1">
                            <a:latin typeface="Cambria Math"/>
                          </a:rPr>
                        </m:ctrlPr>
                      </m:sSupPr>
                      <m:e>
                        <m:r>
                          <a:rPr lang="en-US" i="1">
                            <a:latin typeface="Cambria Math"/>
                          </a:rPr>
                          <m:t>𝜉</m:t>
                        </m:r>
                      </m:e>
                      <m:sup>
                        <m:r>
                          <a:rPr lang="ru-RU" i="1">
                            <a:latin typeface="Cambria Math"/>
                          </a:rPr>
                          <m:t>1</m:t>
                        </m:r>
                      </m:sup>
                    </m:sSup>
                    <m:r>
                      <a:rPr lang="ru-RU" i="1">
                        <a:latin typeface="Cambria Math"/>
                      </a:rPr>
                      <m:t>=</m:t>
                    </m:r>
                    <m:r>
                      <a:rPr lang="en-US" i="1">
                        <a:latin typeface="Cambria Math"/>
                      </a:rPr>
                      <m:t>𝑥</m:t>
                    </m:r>
                    <m:r>
                      <a:rPr lang="ru-RU" i="1">
                        <a:latin typeface="Cambria Math"/>
                      </a:rPr>
                      <m:t>(</m:t>
                    </m:r>
                    <m:sSub>
                      <m:sSubPr>
                        <m:ctrlPr>
                          <a:rPr lang="ru-RU" i="1">
                            <a:latin typeface="Cambria Math"/>
                          </a:rPr>
                        </m:ctrlPr>
                      </m:sSubPr>
                      <m:e>
                        <m:r>
                          <a:rPr lang="en-US" i="1">
                            <a:latin typeface="Cambria Math"/>
                          </a:rPr>
                          <m:t>𝑡</m:t>
                        </m:r>
                      </m:e>
                      <m:sub>
                        <m:r>
                          <a:rPr lang="ru-RU" i="1">
                            <a:latin typeface="Cambria Math"/>
                          </a:rPr>
                          <m:t>1</m:t>
                        </m:r>
                      </m:sub>
                    </m:sSub>
                    <m:r>
                      <a:rPr lang="ru-RU" i="1">
                        <a:latin typeface="Cambria Math"/>
                      </a:rPr>
                      <m:t>)</m:t>
                    </m:r>
                  </m:oMath>
                </a14:m>
                <a:r>
                  <a:rPr lang="ru-RU" dirty="0"/>
                  <a:t>.</a:t>
                </a:r>
              </a:p>
            </p:txBody>
          </p:sp>
        </mc:Choice>
        <mc:Fallback>
          <p:sp>
            <p:nvSpPr>
              <p:cNvPr id="3" name="Объект 2"/>
              <p:cNvSpPr>
                <a:spLocks noGrp="1" noRot="1" noChangeAspect="1" noMove="1" noResize="1" noEditPoints="1" noAdjustHandles="1" noChangeArrowheads="1" noChangeShapeType="1" noTextEdit="1"/>
              </p:cNvSpPr>
              <p:nvPr>
                <p:ph idx="1"/>
              </p:nvPr>
            </p:nvSpPr>
            <p:spPr>
              <a:xfrm>
                <a:off x="0" y="548680"/>
                <a:ext cx="9144000" cy="6309320"/>
              </a:xfrm>
              <a:blipFill rotWithShape="1">
                <a:blip r:embed="rId2"/>
                <a:stretch>
                  <a:fillRect l="-1533" t="-1932"/>
                </a:stretch>
              </a:blipFill>
            </p:spPr>
            <p:txBody>
              <a:bodyPr/>
              <a:lstStyle/>
              <a:p>
                <a:r>
                  <a:rPr lang="ru-RU">
                    <a:noFill/>
                  </a:rPr>
                  <a:t> </a:t>
                </a:r>
              </a:p>
            </p:txBody>
          </p:sp>
        </mc:Fallback>
      </mc:AlternateContent>
    </p:spTree>
    <p:extLst>
      <p:ext uri="{BB962C8B-B14F-4D97-AF65-F5344CB8AC3E}">
        <p14:creationId xmlns:p14="http://schemas.microsoft.com/office/powerpoint/2010/main" val="255918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88640"/>
            <a:ext cx="9144000" cy="576064"/>
          </a:xfrm>
        </p:spPr>
        <p:txBody>
          <a:bodyPr>
            <a:normAutofit fontScale="90000"/>
          </a:bodyPr>
          <a:lstStyle/>
          <a:p>
            <a:r>
              <a:rPr lang="en-US" sz="4000" b="1" dirty="0"/>
              <a:t>Example 1. Landing Probe on Mars Problem</a:t>
            </a:r>
            <a:r>
              <a:rPr lang="ru-RU" dirty="0"/>
              <a:t/>
            </a:r>
            <a:br>
              <a:rPr lang="ru-RU" dirty="0"/>
            </a:br>
            <a:endParaRPr lang="ru-RU" dirty="0"/>
          </a:p>
        </p:txBody>
      </p:sp>
      <mc:AlternateContent xmlns:mc="http://schemas.openxmlformats.org/markup-compatibility/2006" xmlns:a14="http://schemas.microsoft.com/office/drawing/2010/main">
        <mc:Choice Requires="a14">
          <p:sp>
            <p:nvSpPr>
              <p:cNvPr id="3" name="Объект 2"/>
              <p:cNvSpPr>
                <a:spLocks noGrp="1"/>
              </p:cNvSpPr>
              <p:nvPr>
                <p:ph idx="1"/>
              </p:nvPr>
            </p:nvSpPr>
            <p:spPr>
              <a:xfrm>
                <a:off x="0" y="836712"/>
                <a:ext cx="9144000" cy="6021288"/>
              </a:xfrm>
            </p:spPr>
            <p:txBody>
              <a:bodyPr/>
              <a:lstStyle/>
              <a:p>
                <a:pPr marL="0" indent="0" algn="just">
                  <a:buNone/>
                </a:pPr>
                <a:r>
                  <a:rPr lang="en-US" dirty="0"/>
                  <a:t>Consider the time-optimal problem of landing a probe on Mars. Assume the descent starts close to the surface of Mars and is affected only by gravitational field and by friction with 'air' (proportional with the velocity). The lander is equipped with a braking system, which applies a force </a:t>
                </a:r>
                <a:r>
                  <a:rPr lang="en-US" b="1" i="1" dirty="0"/>
                  <a:t>u</a:t>
                </a:r>
                <a:r>
                  <a:rPr lang="en-US" dirty="0"/>
                  <a:t>, in order to slow down the descent. The braking force cannot exceed a given (maximum) value U. Let x(t) be the distance from the landing site. Then Newton's Law gives </a:t>
                </a:r>
                <a14:m>
                  <m:oMath xmlns:m="http://schemas.openxmlformats.org/officeDocument/2006/math">
                    <m:r>
                      <a:rPr lang="en-US" i="1">
                        <a:latin typeface="Cambria Math"/>
                      </a:rPr>
                      <m:t>𝑚</m:t>
                    </m:r>
                    <m:acc>
                      <m:accPr>
                        <m:chr m:val="̈"/>
                        <m:ctrlPr>
                          <a:rPr lang="ru-RU" i="1">
                            <a:latin typeface="Cambria Math"/>
                          </a:rPr>
                        </m:ctrlPr>
                      </m:accPr>
                      <m:e>
                        <m:r>
                          <a:rPr lang="en-US" i="1">
                            <a:latin typeface="Cambria Math"/>
                          </a:rPr>
                          <m:t>𝑥</m:t>
                        </m:r>
                      </m:e>
                    </m:acc>
                    <m:r>
                      <a:rPr lang="en-US" i="1">
                        <a:latin typeface="Cambria Math"/>
                      </a:rPr>
                      <m:t>=−</m:t>
                    </m:r>
                    <m:r>
                      <a:rPr lang="en-US" i="1">
                        <a:latin typeface="Cambria Math"/>
                      </a:rPr>
                      <m:t>𝑚𝑔</m:t>
                    </m:r>
                    <m:r>
                      <a:rPr lang="en-US" i="1">
                        <a:latin typeface="Cambria Math"/>
                      </a:rPr>
                      <m:t>−−</m:t>
                    </m:r>
                    <m:r>
                      <a:rPr lang="en-US" i="1">
                        <a:latin typeface="Cambria Math"/>
                      </a:rPr>
                      <m:t>𝑘</m:t>
                    </m:r>
                    <m:acc>
                      <m:accPr>
                        <m:chr m:val="̇"/>
                        <m:ctrlPr>
                          <a:rPr lang="ru-RU" i="1">
                            <a:latin typeface="Cambria Math"/>
                          </a:rPr>
                        </m:ctrlPr>
                      </m:accPr>
                      <m:e>
                        <m:r>
                          <a:rPr lang="en-US" i="1">
                            <a:latin typeface="Cambria Math"/>
                          </a:rPr>
                          <m:t>𝑥</m:t>
                        </m:r>
                      </m:e>
                    </m:acc>
                    <m:r>
                      <a:rPr lang="en-US" i="1">
                        <a:latin typeface="Cambria Math"/>
                      </a:rPr>
                      <m:t>+</m:t>
                    </m:r>
                    <m:r>
                      <a:rPr lang="en-US" i="1">
                        <a:latin typeface="Cambria Math"/>
                      </a:rPr>
                      <m:t>𝑢</m:t>
                    </m:r>
                    <m:r>
                      <a:rPr lang="en-US" i="1">
                        <a:latin typeface="Cambria Math"/>
                      </a:rPr>
                      <m:t>.</m:t>
                    </m:r>
                  </m:oMath>
                </a14:m>
                <a:r>
                  <a:rPr lang="en-US" dirty="0"/>
                  <a:t>The objective is to find the optimal control </a:t>
                </a:r>
                <a:r>
                  <a:rPr lang="en-US" b="1" i="1" dirty="0"/>
                  <a:t>u(t)</a:t>
                </a:r>
                <a:r>
                  <a:rPr lang="en-US" dirty="0"/>
                  <a:t> such that the object lands in </a:t>
                </a:r>
                <a:r>
                  <a:rPr lang="en-US" b="1" dirty="0"/>
                  <a:t>shortest time. </a:t>
                </a:r>
                <a:endParaRPr lang="ru-RU" dirty="0"/>
              </a:p>
              <a:p>
                <a:pPr marL="0" indent="0" algn="just">
                  <a:buNone/>
                </a:pPr>
                <a:endParaRPr lang="ru-RU"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0" y="836712"/>
                <a:ext cx="9144000" cy="6021288"/>
              </a:xfrm>
              <a:blipFill rotWithShape="1">
                <a:blip r:embed="rId2"/>
                <a:stretch>
                  <a:fillRect l="-1667" t="-1316" r="-1667"/>
                </a:stretch>
              </a:blipFill>
            </p:spPr>
            <p:txBody>
              <a:bodyPr/>
              <a:lstStyle/>
              <a:p>
                <a:r>
                  <a:rPr lang="ru-RU">
                    <a:noFill/>
                  </a:rPr>
                  <a:t> </a:t>
                </a:r>
              </a:p>
            </p:txBody>
          </p:sp>
        </mc:Fallback>
      </mc:AlternateContent>
    </p:spTree>
    <p:extLst>
      <p:ext uri="{BB962C8B-B14F-4D97-AF65-F5344CB8AC3E}">
        <p14:creationId xmlns:p14="http://schemas.microsoft.com/office/powerpoint/2010/main" val="4037786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Объект 2"/>
              <p:cNvSpPr>
                <a:spLocks noGrp="1"/>
              </p:cNvSpPr>
              <p:nvPr>
                <p:ph idx="1"/>
              </p:nvPr>
            </p:nvSpPr>
            <p:spPr>
              <a:xfrm>
                <a:off x="0" y="0"/>
                <a:ext cx="9252520" cy="6858000"/>
              </a:xfrm>
            </p:spPr>
            <p:txBody>
              <a:bodyPr>
                <a:normAutofit fontScale="92500" lnSpcReduction="20000"/>
              </a:bodyPr>
              <a:lstStyle/>
              <a:p>
                <a:pPr marL="0" indent="0">
                  <a:buNone/>
                </a:pPr>
                <a:r>
                  <a:rPr lang="en-US" dirty="0" smtClean="0"/>
                  <a:t>For convenience assume </a:t>
                </a:r>
                <a:r>
                  <a:rPr lang="en-US" i="1" dirty="0"/>
                  <a:t>m = 1, k = 1, U = </a:t>
                </a:r>
                <a:r>
                  <a:rPr lang="en-US" i="1" dirty="0" smtClean="0"/>
                  <a:t>2</a:t>
                </a:r>
                <a:r>
                  <a:rPr lang="en-US" dirty="0"/>
                  <a:t>,</a:t>
                </a:r>
                <a:r>
                  <a:rPr lang="en-US" dirty="0" smtClean="0"/>
                  <a:t> </a:t>
                </a:r>
                <a:r>
                  <a:rPr lang="en-US" i="1" dirty="0"/>
                  <a:t>g = 1</a:t>
                </a:r>
                <a:r>
                  <a:rPr lang="en-US" dirty="0"/>
                  <a:t> and </a:t>
                </a:r>
                <a14:m>
                  <m:oMath xmlns:m="http://schemas.openxmlformats.org/officeDocument/2006/math">
                    <m:r>
                      <a:rPr lang="en-US" i="1">
                        <a:latin typeface="Cambria Math"/>
                      </a:rPr>
                      <m:t>0≤ </m:t>
                    </m:r>
                    <m:r>
                      <a:rPr lang="en-US" i="1">
                        <a:latin typeface="Cambria Math"/>
                      </a:rPr>
                      <m:t>𝑢</m:t>
                    </m:r>
                    <m:r>
                      <a:rPr lang="en-US" i="1">
                        <a:latin typeface="Cambria Math"/>
                      </a:rPr>
                      <m:t>≤2</m:t>
                    </m:r>
                  </m:oMath>
                </a14:m>
                <a:r>
                  <a:rPr lang="en-US" dirty="0"/>
                  <a:t>. The system reads</a:t>
                </a:r>
                <a:endParaRPr lang="ru-RU" dirty="0"/>
              </a:p>
              <a:p>
                <a:pPr marL="0" indent="0">
                  <a:buNone/>
                </a:pPr>
                <a14:m>
                  <m:oMathPara xmlns:m="http://schemas.openxmlformats.org/officeDocument/2006/math">
                    <m:oMathParaPr>
                      <m:jc m:val="centerGroup"/>
                    </m:oMathParaPr>
                    <m:oMath xmlns:m="http://schemas.openxmlformats.org/officeDocument/2006/math">
                      <m:acc>
                        <m:accPr>
                          <m:chr m:val="̈"/>
                          <m:ctrlPr>
                            <a:rPr lang="ru-RU" i="1">
                              <a:latin typeface="Cambria Math"/>
                            </a:rPr>
                          </m:ctrlPr>
                        </m:accPr>
                        <m:e>
                          <m:r>
                            <a:rPr lang="en-US" i="1">
                              <a:latin typeface="Cambria Math"/>
                            </a:rPr>
                            <m:t>𝑥</m:t>
                          </m:r>
                        </m:e>
                      </m:acc>
                      <m:r>
                        <a:rPr lang="en-US" i="1">
                          <a:latin typeface="Cambria Math"/>
                        </a:rPr>
                        <m:t>=−1−</m:t>
                      </m:r>
                      <m:acc>
                        <m:accPr>
                          <m:chr m:val="̇"/>
                          <m:ctrlPr>
                            <a:rPr lang="ru-RU" i="1">
                              <a:latin typeface="Cambria Math"/>
                            </a:rPr>
                          </m:ctrlPr>
                        </m:accPr>
                        <m:e>
                          <m:r>
                            <a:rPr lang="en-US" i="1">
                              <a:latin typeface="Cambria Math"/>
                            </a:rPr>
                            <m:t>𝑥</m:t>
                          </m:r>
                        </m:e>
                      </m:acc>
                      <m:r>
                        <a:rPr lang="en-US" i="1">
                          <a:latin typeface="Cambria Math"/>
                        </a:rPr>
                        <m:t>+ </m:t>
                      </m:r>
                      <m:r>
                        <a:rPr lang="en-US" i="1">
                          <a:latin typeface="Cambria Math"/>
                        </a:rPr>
                        <m:t>𝑢</m:t>
                      </m:r>
                    </m:oMath>
                  </m:oMathPara>
                </a14:m>
                <a:endParaRPr lang="ru-RU" dirty="0"/>
              </a:p>
              <a:p>
                <a:pPr marL="0" indent="0">
                  <a:buNone/>
                </a:pPr>
                <a:r>
                  <a:rPr lang="en-US" dirty="0"/>
                  <a:t>As initial condition take </a:t>
                </a:r>
                <a:r>
                  <a:rPr lang="en-US" i="1" dirty="0"/>
                  <a:t>x(0)=10 and </a:t>
                </a:r>
                <a14:m>
                  <m:oMath xmlns:m="http://schemas.openxmlformats.org/officeDocument/2006/math">
                    <m:acc>
                      <m:accPr>
                        <m:chr m:val="̇"/>
                        <m:ctrlPr>
                          <a:rPr lang="ru-RU" i="1">
                            <a:latin typeface="Cambria Math"/>
                          </a:rPr>
                        </m:ctrlPr>
                      </m:accPr>
                      <m:e>
                        <m:r>
                          <a:rPr lang="en-US" i="1">
                            <a:latin typeface="Cambria Math"/>
                          </a:rPr>
                          <m:t>𝑥</m:t>
                        </m:r>
                      </m:e>
                    </m:acc>
                  </m:oMath>
                </a14:m>
                <a:r>
                  <a:rPr lang="en-US" i="1" dirty="0"/>
                  <a:t>(0)=0.</a:t>
                </a:r>
                <a:endParaRPr lang="ru-RU" dirty="0"/>
              </a:p>
              <a:p>
                <a:pPr marL="0" indent="0">
                  <a:buNone/>
                </a:pPr>
                <a:r>
                  <a:rPr lang="en-US" b="1" dirty="0" smtClean="0"/>
                  <a:t>Solution. </a:t>
                </a:r>
                <a:r>
                  <a:rPr lang="en-US" dirty="0" smtClean="0"/>
                  <a:t>This </a:t>
                </a:r>
                <a:r>
                  <a:rPr lang="en-US" dirty="0"/>
                  <a:t>problem is a standard time optimal problem (when terminal time T for return to origin has to be minimized). It can be formulated as a </a:t>
                </a:r>
                <a:r>
                  <a:rPr lang="en-US" dirty="0" smtClean="0"/>
                  <a:t>PMP problem </a:t>
                </a:r>
                <a:r>
                  <a:rPr lang="en-US" dirty="0"/>
                  <a:t>as follows. Write the second order ODE for </a:t>
                </a:r>
                <a:r>
                  <a:rPr lang="en-US" i="1" dirty="0"/>
                  <a:t>x = x(t)</a:t>
                </a:r>
                <a:r>
                  <a:rPr lang="en-US" dirty="0"/>
                  <a:t> as a system of two equations for two state variables </a:t>
                </a:r>
                <a14:m>
                  <m:oMath xmlns:m="http://schemas.openxmlformats.org/officeDocument/2006/math">
                    <m:sSub>
                      <m:sSubPr>
                        <m:ctrlPr>
                          <a:rPr lang="ru-RU" i="1">
                            <a:latin typeface="Cambria Math"/>
                          </a:rPr>
                        </m:ctrlPr>
                      </m:sSubPr>
                      <m:e>
                        <m:r>
                          <a:rPr lang="en-US" i="1">
                            <a:latin typeface="Cambria Math"/>
                          </a:rPr>
                          <m:t>𝑥</m:t>
                        </m:r>
                      </m:e>
                      <m:sub>
                        <m:r>
                          <a:rPr lang="en-US" i="1">
                            <a:latin typeface="Cambria Math"/>
                          </a:rPr>
                          <m:t>1</m:t>
                        </m:r>
                      </m:sub>
                    </m:sSub>
                    <m:r>
                      <a:rPr lang="en-US" i="1">
                        <a:latin typeface="Cambria Math"/>
                      </a:rPr>
                      <m:t>= </m:t>
                    </m:r>
                    <m:r>
                      <a:rPr lang="en-US" i="1">
                        <a:latin typeface="Cambria Math"/>
                      </a:rPr>
                      <m:t>𝑥</m:t>
                    </m:r>
                  </m:oMath>
                </a14:m>
                <a:r>
                  <a:rPr lang="en-US" dirty="0"/>
                  <a:t>  (position) and </a:t>
                </a:r>
                <a14:m>
                  <m:oMath xmlns:m="http://schemas.openxmlformats.org/officeDocument/2006/math">
                    <m:sSub>
                      <m:sSubPr>
                        <m:ctrlPr>
                          <a:rPr lang="ru-RU" i="1">
                            <a:latin typeface="Cambria Math"/>
                          </a:rPr>
                        </m:ctrlPr>
                      </m:sSubPr>
                      <m:e>
                        <m:r>
                          <a:rPr lang="en-US" i="1">
                            <a:latin typeface="Cambria Math"/>
                          </a:rPr>
                          <m:t>𝑥</m:t>
                        </m:r>
                      </m:e>
                      <m:sub>
                        <m:r>
                          <a:rPr lang="en-US" i="1">
                            <a:latin typeface="Cambria Math"/>
                          </a:rPr>
                          <m:t>2</m:t>
                        </m:r>
                      </m:sub>
                    </m:sSub>
                    <m:r>
                      <a:rPr lang="en-US" i="1">
                        <a:latin typeface="Cambria Math"/>
                      </a:rPr>
                      <m:t>=</m:t>
                    </m:r>
                    <m:acc>
                      <m:accPr>
                        <m:chr m:val="̇"/>
                        <m:ctrlPr>
                          <a:rPr lang="ru-RU" i="1">
                            <a:latin typeface="Cambria Math"/>
                          </a:rPr>
                        </m:ctrlPr>
                      </m:accPr>
                      <m:e>
                        <m:r>
                          <a:rPr lang="en-US" i="1">
                            <a:latin typeface="Cambria Math"/>
                          </a:rPr>
                          <m:t>𝑥</m:t>
                        </m:r>
                      </m:e>
                    </m:acc>
                  </m:oMath>
                </a14:m>
                <a:r>
                  <a:rPr lang="en-US" dirty="0"/>
                  <a:t> (speed</a:t>
                </a:r>
                <a:r>
                  <a:rPr lang="en-US" dirty="0" smtClean="0"/>
                  <a:t>).</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𝑇</m:t>
                      </m:r>
                      <m:r>
                        <a:rPr lang="en-US" b="0" i="1" smtClean="0">
                          <a:latin typeface="Cambria Math"/>
                          <a:ea typeface="Cambria Math"/>
                        </a:rPr>
                        <m:t>→</m:t>
                      </m:r>
                      <m:r>
                        <m:rPr>
                          <m:sty m:val="p"/>
                        </m:rPr>
                        <a:rPr lang="en-US" b="0" i="0" smtClean="0">
                          <a:latin typeface="Cambria Math"/>
                          <a:ea typeface="Cambria Math"/>
                        </a:rPr>
                        <m:t>inf</m:t>
                      </m:r>
                      <m:r>
                        <a:rPr lang="en-US" b="0" i="0" smtClean="0">
                          <a:latin typeface="Cambria Math"/>
                          <a:ea typeface="Cambria Math"/>
                        </a:rPr>
                        <m:t>                                 </m:t>
                      </m:r>
                      <m:r>
                        <a:rPr lang="en-US" b="0" i="1" smtClean="0">
                          <a:latin typeface="Cambria Math"/>
                          <a:ea typeface="Cambria Math"/>
                        </a:rPr>
                        <m:t>⁡(1)</m:t>
                      </m:r>
                    </m:oMath>
                  </m:oMathPara>
                </a14:m>
                <a:endParaRPr lang="en-US" dirty="0"/>
              </a:p>
              <a:p>
                <a:pPr marL="0" indent="0">
                  <a:buNone/>
                </a:pPr>
                <a:r>
                  <a:rPr lang="en-US" dirty="0" smtClean="0"/>
                  <a:t>   </a:t>
                </a:r>
                <a14:m>
                  <m:oMath xmlns:m="http://schemas.openxmlformats.org/officeDocument/2006/math">
                    <m:d>
                      <m:dPr>
                        <m:begChr m:val="{"/>
                        <m:endChr m:val=""/>
                        <m:ctrlPr>
                          <a:rPr lang="ru-RU" i="1">
                            <a:latin typeface="Cambria Math"/>
                          </a:rPr>
                        </m:ctrlPr>
                      </m:dPr>
                      <m:e>
                        <m:m>
                          <m:mPr>
                            <m:mcs>
                              <m:mc>
                                <m:mcPr>
                                  <m:count m:val="1"/>
                                  <m:mcJc m:val="center"/>
                                </m:mcPr>
                              </m:mc>
                            </m:mcs>
                            <m:ctrlPr>
                              <a:rPr lang="ru-RU" i="1">
                                <a:latin typeface="Cambria Math"/>
                              </a:rPr>
                            </m:ctrlPr>
                          </m:mPr>
                          <m:mr>
                            <m:e>
                              <m:f>
                                <m:fPr>
                                  <m:ctrlPr>
                                    <a:rPr lang="ru-RU" i="1">
                                      <a:latin typeface="Cambria Math"/>
                                    </a:rPr>
                                  </m:ctrlPr>
                                </m:fPr>
                                <m:num>
                                  <m:r>
                                    <a:rPr lang="en-US" i="1">
                                      <a:latin typeface="Cambria Math"/>
                                    </a:rPr>
                                    <m:t>𝑑</m:t>
                                  </m:r>
                                  <m:sSub>
                                    <m:sSubPr>
                                      <m:ctrlPr>
                                        <a:rPr lang="ru-RU" i="1">
                                          <a:latin typeface="Cambria Math"/>
                                        </a:rPr>
                                      </m:ctrlPr>
                                    </m:sSubPr>
                                    <m:e>
                                      <m:r>
                                        <a:rPr lang="en-US" i="1">
                                          <a:latin typeface="Cambria Math"/>
                                        </a:rPr>
                                        <m:t>𝑥</m:t>
                                      </m:r>
                                    </m:e>
                                    <m:sub>
                                      <m:r>
                                        <a:rPr lang="en-US" i="1">
                                          <a:latin typeface="Cambria Math"/>
                                        </a:rPr>
                                        <m:t>1</m:t>
                                      </m:r>
                                    </m:sub>
                                  </m:sSub>
                                </m:num>
                                <m:den>
                                  <m:r>
                                    <a:rPr lang="en-US" i="1">
                                      <a:latin typeface="Cambria Math"/>
                                    </a:rPr>
                                    <m:t>𝑑𝑡</m:t>
                                  </m:r>
                                </m:den>
                              </m:f>
                              <m:r>
                                <a:rPr lang="en-US" i="1">
                                  <a:latin typeface="Cambria Math"/>
                                </a:rPr>
                                <m:t>=</m:t>
                              </m:r>
                              <m:sSub>
                                <m:sSubPr>
                                  <m:ctrlPr>
                                    <a:rPr lang="en-US" i="1" smtClean="0">
                                      <a:latin typeface="Cambria Math"/>
                                    </a:rPr>
                                  </m:ctrlPr>
                                </m:sSubPr>
                                <m:e>
                                  <m:acc>
                                    <m:accPr>
                                      <m:chr m:val="̇"/>
                                      <m:ctrlPr>
                                        <a:rPr lang="en-US" i="1" smtClean="0">
                                          <a:latin typeface="Cambria Math"/>
                                        </a:rPr>
                                      </m:ctrlPr>
                                    </m:accPr>
                                    <m:e>
                                      <m:r>
                                        <a:rPr lang="en-US" b="0" i="1" smtClean="0">
                                          <a:latin typeface="Cambria Math"/>
                                        </a:rPr>
                                        <m:t>𝑥</m:t>
                                      </m:r>
                                    </m:e>
                                  </m:acc>
                                </m:e>
                                <m:sub>
                                  <m:r>
                                    <a:rPr lang="en-US" b="0" i="1" smtClean="0">
                                      <a:latin typeface="Cambria Math"/>
                                    </a:rPr>
                                    <m:t>1</m:t>
                                  </m:r>
                                </m:sub>
                              </m:sSub>
                              <m:r>
                                <a:rPr lang="en-US" b="0" i="1" smtClean="0">
                                  <a:latin typeface="Cambria Math"/>
                                </a:rPr>
                                <m:t>=</m:t>
                              </m:r>
                              <m:sSub>
                                <m:sSubPr>
                                  <m:ctrlPr>
                                    <a:rPr lang="ru-RU" i="1" smtClean="0">
                                      <a:latin typeface="Cambria Math"/>
                                    </a:rPr>
                                  </m:ctrlPr>
                                </m:sSubPr>
                                <m:e>
                                  <m:r>
                                    <a:rPr lang="en-US" i="1">
                                      <a:latin typeface="Cambria Math"/>
                                    </a:rPr>
                                    <m:t>𝑥</m:t>
                                  </m:r>
                                </m:e>
                                <m:sub>
                                  <m:r>
                                    <a:rPr lang="en-US" i="1">
                                      <a:latin typeface="Cambria Math"/>
                                    </a:rPr>
                                    <m:t>2</m:t>
                                  </m:r>
                                </m:sub>
                              </m:sSub>
                              <m:r>
                                <a:rPr lang="en-US" i="1">
                                  <a:latin typeface="Cambria Math"/>
                                </a:rPr>
                                <m:t>                  </m:t>
                              </m:r>
                            </m:e>
                          </m:mr>
                          <m:mr>
                            <m:e>
                              <m:f>
                                <m:fPr>
                                  <m:ctrlPr>
                                    <a:rPr lang="ru-RU" i="1">
                                      <a:latin typeface="Cambria Math"/>
                                    </a:rPr>
                                  </m:ctrlPr>
                                </m:fPr>
                                <m:num>
                                  <m:r>
                                    <a:rPr lang="en-US" i="1">
                                      <a:latin typeface="Cambria Math"/>
                                    </a:rPr>
                                    <m:t>𝑑</m:t>
                                  </m:r>
                                  <m:sSub>
                                    <m:sSubPr>
                                      <m:ctrlPr>
                                        <a:rPr lang="ru-RU" i="1">
                                          <a:latin typeface="Cambria Math"/>
                                        </a:rPr>
                                      </m:ctrlPr>
                                    </m:sSubPr>
                                    <m:e>
                                      <m:r>
                                        <a:rPr lang="en-US" i="1">
                                          <a:latin typeface="Cambria Math"/>
                                        </a:rPr>
                                        <m:t>𝑥</m:t>
                                      </m:r>
                                    </m:e>
                                    <m:sub>
                                      <m:r>
                                        <a:rPr lang="en-US" i="1">
                                          <a:latin typeface="Cambria Math"/>
                                        </a:rPr>
                                        <m:t>2</m:t>
                                      </m:r>
                                    </m:sub>
                                  </m:sSub>
                                </m:num>
                                <m:den>
                                  <m:r>
                                    <a:rPr lang="en-US" i="1">
                                      <a:latin typeface="Cambria Math"/>
                                    </a:rPr>
                                    <m:t>𝑑𝑡</m:t>
                                  </m:r>
                                </m:den>
                              </m:f>
                              <m:r>
                                <a:rPr lang="en-US" i="1">
                                  <a:latin typeface="Cambria Math"/>
                                </a:rPr>
                                <m:t>=</m:t>
                              </m:r>
                              <m:sSub>
                                <m:sSubPr>
                                  <m:ctrlPr>
                                    <a:rPr lang="en-US" i="1">
                                      <a:latin typeface="Cambria Math"/>
                                    </a:rPr>
                                  </m:ctrlPr>
                                </m:sSubPr>
                                <m:e>
                                  <m:acc>
                                    <m:accPr>
                                      <m:chr m:val="̇"/>
                                      <m:ctrlPr>
                                        <a:rPr lang="en-US" i="1">
                                          <a:latin typeface="Cambria Math"/>
                                        </a:rPr>
                                      </m:ctrlPr>
                                    </m:accPr>
                                    <m:e>
                                      <m:r>
                                        <a:rPr lang="en-US" i="1">
                                          <a:latin typeface="Cambria Math"/>
                                        </a:rPr>
                                        <m:t>𝑥</m:t>
                                      </m:r>
                                    </m:e>
                                  </m:acc>
                                </m:e>
                                <m:sub>
                                  <m:r>
                                    <a:rPr lang="en-US" b="0" i="1" smtClean="0">
                                      <a:latin typeface="Cambria Math"/>
                                    </a:rPr>
                                    <m:t>2</m:t>
                                  </m:r>
                                </m:sub>
                              </m:sSub>
                              <m:r>
                                <a:rPr lang="en-US" b="0" i="1" smtClean="0">
                                  <a:latin typeface="Cambria Math"/>
                                </a:rPr>
                                <m:t>=</m:t>
                              </m:r>
                              <m:sSub>
                                <m:sSubPr>
                                  <m:ctrlPr>
                                    <a:rPr lang="ru-RU" i="1">
                                      <a:latin typeface="Cambria Math"/>
                                    </a:rPr>
                                  </m:ctrlPr>
                                </m:sSubPr>
                                <m:e>
                                  <m:r>
                                    <a:rPr lang="en-US" i="1">
                                      <a:latin typeface="Cambria Math"/>
                                    </a:rPr>
                                    <m:t>−1−</m:t>
                                  </m:r>
                                  <m:r>
                                    <a:rPr lang="en-US" i="1">
                                      <a:latin typeface="Cambria Math"/>
                                    </a:rPr>
                                    <m:t>𝑥</m:t>
                                  </m:r>
                                </m:e>
                                <m:sub>
                                  <m:r>
                                    <a:rPr lang="en-US" i="1">
                                      <a:latin typeface="Cambria Math"/>
                                    </a:rPr>
                                    <m:t>2</m:t>
                                  </m:r>
                                </m:sub>
                              </m:sSub>
                              <m:r>
                                <a:rPr lang="en-US" i="1">
                                  <a:latin typeface="Cambria Math"/>
                                </a:rPr>
                                <m:t>+</m:t>
                              </m:r>
                              <m:r>
                                <a:rPr lang="en-US" i="1">
                                  <a:latin typeface="Cambria Math"/>
                                </a:rPr>
                                <m:t>𝑢</m:t>
                              </m:r>
                            </m:e>
                          </m:mr>
                        </m:m>
                      </m:e>
                    </m:d>
                  </m:oMath>
                </a14:m>
                <a:r>
                  <a:rPr lang="en-US" dirty="0"/>
                  <a:t>             </a:t>
                </a:r>
                <a:r>
                  <a:rPr lang="en-US" dirty="0" smtClean="0"/>
                  <a:t>                      </a:t>
                </a:r>
                <a:r>
                  <a:rPr lang="en-US" dirty="0" smtClean="0">
                    <a:latin typeface="Times New Roman" panose="02020603050405020304" pitchFamily="18" charset="0"/>
                    <a:cs typeface="Times New Roman" panose="02020603050405020304" pitchFamily="18" charset="0"/>
                  </a:rPr>
                  <a:t> (2)</a:t>
                </a:r>
              </a:p>
              <a:p>
                <a:pPr marL="0" indent="0">
                  <a:buNone/>
                </a:pPr>
                <a:r>
                  <a:rPr lang="en-US" dirty="0"/>
                  <a:t>and initial conditions </a:t>
                </a:r>
                <a14:m>
                  <m:oMath xmlns:m="http://schemas.openxmlformats.org/officeDocument/2006/math">
                    <m:sSub>
                      <m:sSubPr>
                        <m:ctrlPr>
                          <a:rPr lang="ru-RU" i="1">
                            <a:latin typeface="Cambria Math"/>
                          </a:rPr>
                        </m:ctrlPr>
                      </m:sSubPr>
                      <m:e>
                        <m:r>
                          <a:rPr lang="en-US" i="1">
                            <a:latin typeface="Cambria Math"/>
                          </a:rPr>
                          <m:t>𝑥</m:t>
                        </m:r>
                      </m:e>
                      <m:sub>
                        <m:r>
                          <a:rPr lang="en-US" i="1">
                            <a:latin typeface="Cambria Math"/>
                          </a:rPr>
                          <m:t>1</m:t>
                        </m:r>
                      </m:sub>
                    </m:sSub>
                    <m:r>
                      <a:rPr lang="en-US" i="1">
                        <a:latin typeface="Cambria Math"/>
                      </a:rPr>
                      <m:t>(0)=10</m:t>
                    </m:r>
                  </m:oMath>
                </a14:m>
                <a:r>
                  <a:rPr lang="en-US" dirty="0"/>
                  <a:t> and </a:t>
                </a:r>
                <a14:m>
                  <m:oMath xmlns:m="http://schemas.openxmlformats.org/officeDocument/2006/math">
                    <m:sSub>
                      <m:sSubPr>
                        <m:ctrlPr>
                          <a:rPr lang="ru-RU" i="1">
                            <a:latin typeface="Cambria Math"/>
                          </a:rPr>
                        </m:ctrlPr>
                      </m:sSubPr>
                      <m:e>
                        <m:r>
                          <a:rPr lang="en-US" i="1">
                            <a:latin typeface="Cambria Math"/>
                          </a:rPr>
                          <m:t>𝑥</m:t>
                        </m:r>
                      </m:e>
                      <m:sub>
                        <m:r>
                          <a:rPr lang="en-US" i="1">
                            <a:latin typeface="Cambria Math"/>
                          </a:rPr>
                          <m:t>2</m:t>
                        </m:r>
                      </m:sub>
                    </m:sSub>
                    <m:r>
                      <a:rPr lang="en-US" i="1">
                        <a:latin typeface="Cambria Math"/>
                      </a:rPr>
                      <m:t>(0)= 0</m:t>
                    </m:r>
                  </m:oMath>
                </a14:m>
                <a:endParaRPr lang="ru-RU" dirty="0"/>
              </a:p>
              <a:p>
                <a:endParaRPr lang="ru-RU"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0" y="0"/>
                <a:ext cx="9252520" cy="6858000"/>
              </a:xfrm>
              <a:blipFill rotWithShape="1">
                <a:blip r:embed="rId2"/>
                <a:stretch>
                  <a:fillRect l="-1515" t="-2311" r="-1910"/>
                </a:stretch>
              </a:blipFill>
            </p:spPr>
            <p:txBody>
              <a:bodyPr/>
              <a:lstStyle/>
              <a:p>
                <a:r>
                  <a:rPr lang="ru-RU">
                    <a:noFill/>
                  </a:rPr>
                  <a:t> </a:t>
                </a:r>
              </a:p>
            </p:txBody>
          </p:sp>
        </mc:Fallback>
      </mc:AlternateContent>
    </p:spTree>
    <p:extLst>
      <p:ext uri="{BB962C8B-B14F-4D97-AF65-F5344CB8AC3E}">
        <p14:creationId xmlns:p14="http://schemas.microsoft.com/office/powerpoint/2010/main" val="2182067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252520" cy="764704"/>
          </a:xfrm>
        </p:spPr>
        <p:txBody>
          <a:bodyPr>
            <a:normAutofit fontScale="90000"/>
          </a:bodyPr>
          <a:lstStyle/>
          <a:p>
            <a:r>
              <a:rPr lang="en-US" sz="4000" b="1" i="1" dirty="0"/>
              <a:t/>
            </a:r>
            <a:br>
              <a:rPr lang="en-US" sz="4000" b="1" i="1" dirty="0"/>
            </a:br>
            <a:r>
              <a:rPr lang="en-US" sz="4000" b="1" i="1" dirty="0" smtClean="0"/>
              <a:t>Mathematical </a:t>
            </a:r>
            <a:r>
              <a:rPr lang="en-US" sz="4000" b="1" i="1" dirty="0"/>
              <a:t>statement of the control </a:t>
            </a:r>
            <a:r>
              <a:rPr lang="en-US" sz="4000" b="1" i="1" dirty="0" smtClean="0"/>
              <a:t>problem</a:t>
            </a:r>
            <a:r>
              <a:rPr lang="ru-RU" dirty="0"/>
              <a:t/>
            </a:r>
            <a:br>
              <a:rPr lang="ru-RU" dirty="0"/>
            </a:br>
            <a:endParaRPr lang="ru-RU" dirty="0"/>
          </a:p>
        </p:txBody>
      </p:sp>
      <mc:AlternateContent xmlns:mc="http://schemas.openxmlformats.org/markup-compatibility/2006" xmlns:a14="http://schemas.microsoft.com/office/drawing/2010/main">
        <mc:Choice Requires="a14">
          <p:sp>
            <p:nvSpPr>
              <p:cNvPr id="3" name="Объект 2"/>
              <p:cNvSpPr>
                <a:spLocks noGrp="1"/>
              </p:cNvSpPr>
              <p:nvPr>
                <p:ph idx="1"/>
              </p:nvPr>
            </p:nvSpPr>
            <p:spPr>
              <a:xfrm>
                <a:off x="0" y="692696"/>
                <a:ext cx="9144000" cy="6264696"/>
              </a:xfrm>
            </p:spPr>
            <p:txBody>
              <a:bodyPr>
                <a:normAutofit fontScale="77500" lnSpcReduction="20000"/>
              </a:bodyPr>
              <a:lstStyle/>
              <a:p>
                <a:pPr marL="0" indent="0">
                  <a:buNone/>
                </a:pPr>
                <a:endParaRPr lang="en-US" dirty="0" smtClean="0"/>
              </a:p>
              <a:p>
                <a:pPr marL="0" indent="0">
                  <a:buNone/>
                </a:pPr>
                <a:r>
                  <a:rPr lang="en-US" dirty="0" smtClean="0"/>
                  <a:t>Let the state of the dynamic system or process is described by the system of ordinary differential equations:</a:t>
                </a:r>
                <a:endParaRPr lang="ru-RU" dirty="0"/>
              </a:p>
              <a:p>
                <a:pPr marL="0" indent="0">
                  <a:buNone/>
                </a:pPr>
                <a:endParaRPr lang="en-US" i="1" dirty="0" smtClean="0"/>
              </a:p>
              <a:p>
                <a:pPr marL="0" indent="0">
                  <a:buNone/>
                </a:pPr>
                <a14:m>
                  <m:oMathPara xmlns:m="http://schemas.openxmlformats.org/officeDocument/2006/math">
                    <m:oMathParaPr>
                      <m:jc m:val="centerGroup"/>
                    </m:oMathParaPr>
                    <m:oMath xmlns:m="http://schemas.openxmlformats.org/officeDocument/2006/math">
                      <m:d>
                        <m:dPr>
                          <m:begChr m:val="{"/>
                          <m:endChr m:val=""/>
                          <m:ctrlPr>
                            <a:rPr lang="ru-RU" i="1" smtClean="0">
                              <a:latin typeface="Cambria Math"/>
                            </a:rPr>
                          </m:ctrlPr>
                        </m:dPr>
                        <m:e>
                          <m:m>
                            <m:mPr>
                              <m:mcs>
                                <m:mc>
                                  <m:mcPr>
                                    <m:count m:val="1"/>
                                    <m:mcJc m:val="center"/>
                                  </m:mcPr>
                                </m:mc>
                              </m:mcs>
                              <m:ctrlPr>
                                <a:rPr lang="ru-RU" i="1">
                                  <a:latin typeface="Cambria Math"/>
                                </a:rPr>
                              </m:ctrlPr>
                            </m:mPr>
                            <m:mr>
                              <m:e>
                                <m:f>
                                  <m:fPr>
                                    <m:ctrlPr>
                                      <a:rPr lang="ru-RU" i="1">
                                        <a:latin typeface="Cambria Math"/>
                                      </a:rPr>
                                    </m:ctrlPr>
                                  </m:fPr>
                                  <m:num>
                                    <m:r>
                                      <a:rPr lang="en-US" i="1">
                                        <a:latin typeface="Cambria Math"/>
                                      </a:rPr>
                                      <m:t>𝑑</m:t>
                                    </m:r>
                                    <m:sSub>
                                      <m:sSubPr>
                                        <m:ctrlPr>
                                          <a:rPr lang="ru-RU" i="1">
                                            <a:latin typeface="Cambria Math"/>
                                          </a:rPr>
                                        </m:ctrlPr>
                                      </m:sSubPr>
                                      <m:e>
                                        <m:r>
                                          <a:rPr lang="en-US" i="1">
                                            <a:latin typeface="Cambria Math"/>
                                          </a:rPr>
                                          <m:t>𝑥</m:t>
                                        </m:r>
                                      </m:e>
                                      <m:sub>
                                        <m:r>
                                          <a:rPr lang="en-US" i="1">
                                            <a:latin typeface="Cambria Math"/>
                                          </a:rPr>
                                          <m:t>1</m:t>
                                        </m:r>
                                      </m:sub>
                                    </m:sSub>
                                  </m:num>
                                  <m:den>
                                    <m:r>
                                      <a:rPr lang="en-US" i="1">
                                        <a:latin typeface="Cambria Math"/>
                                      </a:rPr>
                                      <m:t>𝑑𝑡</m:t>
                                    </m:r>
                                  </m:den>
                                </m:f>
                                <m:r>
                                  <a:rPr lang="en-US" i="1">
                                    <a:latin typeface="Cambria Math"/>
                                  </a:rPr>
                                  <m:t>=</m:t>
                                </m:r>
                                <m:sSub>
                                  <m:sSubPr>
                                    <m:ctrlPr>
                                      <a:rPr lang="ru-RU" i="1">
                                        <a:latin typeface="Cambria Math"/>
                                      </a:rPr>
                                    </m:ctrlPr>
                                  </m:sSubPr>
                                  <m:e>
                                    <m:r>
                                      <a:rPr lang="en-US" i="1">
                                        <a:latin typeface="Cambria Math"/>
                                      </a:rPr>
                                      <m:t>𝑓</m:t>
                                    </m:r>
                                  </m:e>
                                  <m:sub>
                                    <m:r>
                                      <a:rPr lang="en-US" i="1">
                                        <a:latin typeface="Cambria Math"/>
                                      </a:rPr>
                                      <m:t>1</m:t>
                                    </m:r>
                                  </m:sub>
                                </m:sSub>
                                <m:r>
                                  <a:rPr lang="en-US" i="1">
                                    <a:latin typeface="Cambria Math"/>
                                  </a:rPr>
                                  <m:t>(</m:t>
                                </m:r>
                                <m:r>
                                  <a:rPr lang="en-US" i="1">
                                    <a:latin typeface="Cambria Math"/>
                                  </a:rPr>
                                  <m:t>𝑡</m:t>
                                </m:r>
                                <m:r>
                                  <a:rPr lang="en-US" i="1">
                                    <a:latin typeface="Cambria Math"/>
                                  </a:rPr>
                                  <m:t>;</m:t>
                                </m:r>
                                <m:sSub>
                                  <m:sSubPr>
                                    <m:ctrlPr>
                                      <a:rPr lang="ru-RU" i="1">
                                        <a:latin typeface="Cambria Math"/>
                                      </a:rPr>
                                    </m:ctrlPr>
                                  </m:sSubPr>
                                  <m:e>
                                    <m:r>
                                      <a:rPr lang="en-US" i="1">
                                        <a:latin typeface="Cambria Math"/>
                                      </a:rPr>
                                      <m:t>𝑥</m:t>
                                    </m:r>
                                  </m:e>
                                  <m:sub>
                                    <m:r>
                                      <a:rPr lang="en-US" i="1">
                                        <a:latin typeface="Cambria Math"/>
                                      </a:rPr>
                                      <m:t>1</m:t>
                                    </m:r>
                                  </m:sub>
                                </m:sSub>
                                <m:r>
                                  <a:rPr lang="en-US" i="1">
                                    <a:latin typeface="Cambria Math"/>
                                  </a:rPr>
                                  <m:t>,…,</m:t>
                                </m:r>
                                <m:sSub>
                                  <m:sSubPr>
                                    <m:ctrlPr>
                                      <a:rPr lang="ru-RU" i="1">
                                        <a:latin typeface="Cambria Math"/>
                                      </a:rPr>
                                    </m:ctrlPr>
                                  </m:sSubPr>
                                  <m:e>
                                    <m:r>
                                      <a:rPr lang="en-US" i="1">
                                        <a:latin typeface="Cambria Math"/>
                                      </a:rPr>
                                      <m:t>𝑥</m:t>
                                    </m:r>
                                  </m:e>
                                  <m:sub>
                                    <m:r>
                                      <a:rPr lang="en-US" i="1">
                                        <a:latin typeface="Cambria Math"/>
                                      </a:rPr>
                                      <m:t>𝑛</m:t>
                                    </m:r>
                                  </m:sub>
                                </m:sSub>
                                <m:r>
                                  <a:rPr lang="en-US" i="1">
                                    <a:latin typeface="Cambria Math"/>
                                  </a:rPr>
                                  <m:t>;</m:t>
                                </m:r>
                                <m:sSub>
                                  <m:sSubPr>
                                    <m:ctrlPr>
                                      <a:rPr lang="ru-RU" i="1">
                                        <a:latin typeface="Cambria Math"/>
                                      </a:rPr>
                                    </m:ctrlPr>
                                  </m:sSubPr>
                                  <m:e>
                                    <m:r>
                                      <a:rPr lang="en-US" i="1">
                                        <a:latin typeface="Cambria Math"/>
                                      </a:rPr>
                                      <m:t>𝑢</m:t>
                                    </m:r>
                                  </m:e>
                                  <m:sub>
                                    <m:r>
                                      <a:rPr lang="en-US" i="1">
                                        <a:latin typeface="Cambria Math"/>
                                      </a:rPr>
                                      <m:t>1</m:t>
                                    </m:r>
                                  </m:sub>
                                </m:sSub>
                                <m:r>
                                  <a:rPr lang="en-US" i="1">
                                    <a:latin typeface="Cambria Math"/>
                                  </a:rPr>
                                  <m:t>,…,</m:t>
                                </m:r>
                                <m:sSub>
                                  <m:sSubPr>
                                    <m:ctrlPr>
                                      <a:rPr lang="ru-RU" i="1">
                                        <a:latin typeface="Cambria Math"/>
                                      </a:rPr>
                                    </m:ctrlPr>
                                  </m:sSubPr>
                                  <m:e>
                                    <m:r>
                                      <a:rPr lang="en-US" i="1">
                                        <a:latin typeface="Cambria Math"/>
                                      </a:rPr>
                                      <m:t>𝑢</m:t>
                                    </m:r>
                                  </m:e>
                                  <m:sub>
                                    <m:r>
                                      <a:rPr lang="en-US" i="1">
                                        <a:latin typeface="Cambria Math"/>
                                      </a:rPr>
                                      <m:t>𝑟</m:t>
                                    </m:r>
                                  </m:sub>
                                </m:sSub>
                                <m:r>
                                  <a:rPr lang="en-US" i="1">
                                    <a:latin typeface="Cambria Math"/>
                                  </a:rPr>
                                  <m:t>)</m:t>
                                </m:r>
                              </m:e>
                            </m:mr>
                            <m:mr>
                              <m:e>
                                <m:r>
                                  <a:rPr lang="en-US" i="1">
                                    <a:latin typeface="Cambria Math"/>
                                  </a:rPr>
                                  <m:t>…………</m:t>
                                </m:r>
                              </m:e>
                            </m:mr>
                            <m:mr>
                              <m:e>
                                <m:f>
                                  <m:fPr>
                                    <m:ctrlPr>
                                      <a:rPr lang="ru-RU" i="1">
                                        <a:latin typeface="Cambria Math"/>
                                      </a:rPr>
                                    </m:ctrlPr>
                                  </m:fPr>
                                  <m:num>
                                    <m:r>
                                      <a:rPr lang="en-US" i="1">
                                        <a:latin typeface="Cambria Math"/>
                                      </a:rPr>
                                      <m:t>𝑑</m:t>
                                    </m:r>
                                    <m:sSub>
                                      <m:sSubPr>
                                        <m:ctrlPr>
                                          <a:rPr lang="ru-RU" i="1">
                                            <a:latin typeface="Cambria Math"/>
                                          </a:rPr>
                                        </m:ctrlPr>
                                      </m:sSubPr>
                                      <m:e>
                                        <m:r>
                                          <a:rPr lang="en-US" i="1">
                                            <a:latin typeface="Cambria Math"/>
                                          </a:rPr>
                                          <m:t>𝑥</m:t>
                                        </m:r>
                                      </m:e>
                                      <m:sub>
                                        <m:r>
                                          <a:rPr lang="en-US" i="1">
                                            <a:latin typeface="Cambria Math"/>
                                          </a:rPr>
                                          <m:t>𝑛</m:t>
                                        </m:r>
                                      </m:sub>
                                    </m:sSub>
                                  </m:num>
                                  <m:den>
                                    <m:r>
                                      <a:rPr lang="en-US" i="1">
                                        <a:latin typeface="Cambria Math"/>
                                      </a:rPr>
                                      <m:t>𝑑𝑡</m:t>
                                    </m:r>
                                  </m:den>
                                </m:f>
                                <m:r>
                                  <a:rPr lang="en-US" i="1">
                                    <a:latin typeface="Cambria Math"/>
                                  </a:rPr>
                                  <m:t>=</m:t>
                                </m:r>
                                <m:sSub>
                                  <m:sSubPr>
                                    <m:ctrlPr>
                                      <a:rPr lang="ru-RU" i="1">
                                        <a:latin typeface="Cambria Math"/>
                                      </a:rPr>
                                    </m:ctrlPr>
                                  </m:sSubPr>
                                  <m:e>
                                    <m:r>
                                      <a:rPr lang="en-US" i="1">
                                        <a:latin typeface="Cambria Math"/>
                                      </a:rPr>
                                      <m:t>𝑓</m:t>
                                    </m:r>
                                  </m:e>
                                  <m:sub>
                                    <m:r>
                                      <a:rPr lang="en-US" i="1">
                                        <a:latin typeface="Cambria Math"/>
                                      </a:rPr>
                                      <m:t>𝑛</m:t>
                                    </m:r>
                                  </m:sub>
                                </m:sSub>
                                <m:r>
                                  <a:rPr lang="en-US" i="1">
                                    <a:latin typeface="Cambria Math"/>
                                  </a:rPr>
                                  <m:t>(</m:t>
                                </m:r>
                                <m:sSub>
                                  <m:sSubPr>
                                    <m:ctrlPr>
                                      <a:rPr lang="ru-RU" i="1">
                                        <a:latin typeface="Cambria Math"/>
                                      </a:rPr>
                                    </m:ctrlPr>
                                  </m:sSubPr>
                                  <m:e>
                                    <m:r>
                                      <a:rPr lang="en-US" i="1">
                                        <a:latin typeface="Cambria Math"/>
                                      </a:rPr>
                                      <m:t>𝑡</m:t>
                                    </m:r>
                                    <m:r>
                                      <a:rPr lang="en-US" i="1">
                                        <a:latin typeface="Cambria Math"/>
                                      </a:rPr>
                                      <m:t>;</m:t>
                                    </m:r>
                                    <m:r>
                                      <a:rPr lang="en-US" i="1">
                                        <a:latin typeface="Cambria Math"/>
                                      </a:rPr>
                                      <m:t>𝑥</m:t>
                                    </m:r>
                                  </m:e>
                                  <m:sub>
                                    <m:r>
                                      <a:rPr lang="en-US" i="1">
                                        <a:latin typeface="Cambria Math"/>
                                      </a:rPr>
                                      <m:t>1</m:t>
                                    </m:r>
                                  </m:sub>
                                </m:sSub>
                                <m:r>
                                  <a:rPr lang="en-US" i="1">
                                    <a:latin typeface="Cambria Math"/>
                                  </a:rPr>
                                  <m:t>,…,</m:t>
                                </m:r>
                                <m:sSub>
                                  <m:sSubPr>
                                    <m:ctrlPr>
                                      <a:rPr lang="ru-RU" i="1">
                                        <a:latin typeface="Cambria Math"/>
                                      </a:rPr>
                                    </m:ctrlPr>
                                  </m:sSubPr>
                                  <m:e>
                                    <m:r>
                                      <a:rPr lang="en-US" i="1">
                                        <a:latin typeface="Cambria Math"/>
                                      </a:rPr>
                                      <m:t>𝑥</m:t>
                                    </m:r>
                                  </m:e>
                                  <m:sub>
                                    <m:r>
                                      <a:rPr lang="en-US" i="1">
                                        <a:latin typeface="Cambria Math"/>
                                      </a:rPr>
                                      <m:t>𝑛</m:t>
                                    </m:r>
                                  </m:sub>
                                </m:sSub>
                                <m:r>
                                  <a:rPr lang="en-US" i="1">
                                    <a:latin typeface="Cambria Math"/>
                                  </a:rPr>
                                  <m:t>;</m:t>
                                </m:r>
                                <m:sSub>
                                  <m:sSubPr>
                                    <m:ctrlPr>
                                      <a:rPr lang="ru-RU" i="1">
                                        <a:latin typeface="Cambria Math"/>
                                      </a:rPr>
                                    </m:ctrlPr>
                                  </m:sSubPr>
                                  <m:e>
                                    <m:r>
                                      <a:rPr lang="en-US" i="1">
                                        <a:latin typeface="Cambria Math"/>
                                      </a:rPr>
                                      <m:t>𝑢</m:t>
                                    </m:r>
                                  </m:e>
                                  <m:sub>
                                    <m:r>
                                      <a:rPr lang="en-US" i="1">
                                        <a:latin typeface="Cambria Math"/>
                                      </a:rPr>
                                      <m:t>1</m:t>
                                    </m:r>
                                  </m:sub>
                                </m:sSub>
                                <m:r>
                                  <a:rPr lang="en-US" i="1">
                                    <a:latin typeface="Cambria Math"/>
                                  </a:rPr>
                                  <m:t>,…,</m:t>
                                </m:r>
                                <m:sSub>
                                  <m:sSubPr>
                                    <m:ctrlPr>
                                      <a:rPr lang="ru-RU" i="1">
                                        <a:latin typeface="Cambria Math"/>
                                      </a:rPr>
                                    </m:ctrlPr>
                                  </m:sSubPr>
                                  <m:e>
                                    <m:r>
                                      <a:rPr lang="en-US" i="1">
                                        <a:latin typeface="Cambria Math"/>
                                      </a:rPr>
                                      <m:t>𝑢</m:t>
                                    </m:r>
                                  </m:e>
                                  <m:sub>
                                    <m:r>
                                      <a:rPr lang="en-US" i="1">
                                        <a:latin typeface="Cambria Math"/>
                                      </a:rPr>
                                      <m:t>𝑟</m:t>
                                    </m:r>
                                  </m:sub>
                                </m:sSub>
                                <m:r>
                                  <a:rPr lang="en-US" i="1">
                                    <a:latin typeface="Cambria Math"/>
                                  </a:rPr>
                                  <m:t>)</m:t>
                                </m:r>
                              </m:e>
                            </m:mr>
                          </m:m>
                          <m:r>
                            <a:rPr lang="en-US" i="1">
                              <a:latin typeface="Cambria Math"/>
                            </a:rPr>
                            <m:t>                                                        </m:t>
                          </m:r>
                          <m:r>
                            <a:rPr lang="en-US">
                              <a:latin typeface="Cambria Math"/>
                            </a:rPr>
                            <m:t>(1)</m:t>
                          </m:r>
                        </m:e>
                      </m:d>
                    </m:oMath>
                  </m:oMathPara>
                </a14:m>
                <a:endParaRPr lang="en-US" dirty="0" smtClean="0"/>
              </a:p>
              <a:p>
                <a:pPr marL="0" indent="0">
                  <a:buNone/>
                </a:pPr>
                <a:endParaRPr lang="en-US" dirty="0" smtClean="0"/>
              </a:p>
              <a:p>
                <a:pPr marL="0" indent="0">
                  <a:buNone/>
                </a:pPr>
                <a:endParaRPr lang="en-US" dirty="0" smtClean="0"/>
              </a:p>
              <a:p>
                <a:pPr marL="0" indent="0">
                  <a:buNone/>
                </a:pPr>
                <a:r>
                  <a:rPr lang="en-US" dirty="0" smtClean="0"/>
                  <a:t>where </a:t>
                </a:r>
                <a14:m>
                  <m:oMath xmlns:m="http://schemas.openxmlformats.org/officeDocument/2006/math">
                    <m:sSub>
                      <m:sSubPr>
                        <m:ctrlPr>
                          <a:rPr lang="ru-RU" i="1">
                            <a:latin typeface="Cambria Math"/>
                          </a:rPr>
                        </m:ctrlPr>
                      </m:sSubPr>
                      <m:e>
                        <m:r>
                          <a:rPr lang="en-US" i="1">
                            <a:latin typeface="Cambria Math"/>
                          </a:rPr>
                          <m:t>𝑥</m:t>
                        </m:r>
                      </m:e>
                      <m:sub>
                        <m:r>
                          <a:rPr lang="en-US" i="1">
                            <a:latin typeface="Cambria Math"/>
                          </a:rPr>
                          <m:t>1</m:t>
                        </m:r>
                      </m:sub>
                    </m:sSub>
                    <m:r>
                      <a:rPr lang="en-US" i="1">
                        <a:latin typeface="Cambria Math"/>
                      </a:rPr>
                      <m:t>,…,</m:t>
                    </m:r>
                    <m:sSub>
                      <m:sSubPr>
                        <m:ctrlPr>
                          <a:rPr lang="ru-RU" i="1">
                            <a:latin typeface="Cambria Math"/>
                          </a:rPr>
                        </m:ctrlPr>
                      </m:sSubPr>
                      <m:e>
                        <m:r>
                          <a:rPr lang="en-US" i="1">
                            <a:latin typeface="Cambria Math"/>
                          </a:rPr>
                          <m:t>𝑥</m:t>
                        </m:r>
                      </m:e>
                      <m:sub>
                        <m:r>
                          <a:rPr lang="en-US" i="1">
                            <a:latin typeface="Cambria Math"/>
                          </a:rPr>
                          <m:t>𝑛</m:t>
                        </m:r>
                      </m:sub>
                    </m:sSub>
                  </m:oMath>
                </a14:m>
                <a:r>
                  <a:rPr lang="en-US" dirty="0"/>
                  <a:t> are state variables, </a:t>
                </a:r>
                <a14:m>
                  <m:oMath xmlns:m="http://schemas.openxmlformats.org/officeDocument/2006/math">
                    <m:sSub>
                      <m:sSubPr>
                        <m:ctrlPr>
                          <a:rPr lang="ru-RU" i="1">
                            <a:latin typeface="Cambria Math"/>
                          </a:rPr>
                        </m:ctrlPr>
                      </m:sSubPr>
                      <m:e>
                        <m:r>
                          <a:rPr lang="en-US" i="1">
                            <a:latin typeface="Cambria Math"/>
                          </a:rPr>
                          <m:t>𝑢</m:t>
                        </m:r>
                      </m:e>
                      <m:sub>
                        <m:r>
                          <a:rPr lang="en-US" i="1">
                            <a:latin typeface="Cambria Math"/>
                          </a:rPr>
                          <m:t>1</m:t>
                        </m:r>
                      </m:sub>
                    </m:sSub>
                    <m:r>
                      <a:rPr lang="en-US" i="1">
                        <a:latin typeface="Cambria Math"/>
                      </a:rPr>
                      <m:t>,…,</m:t>
                    </m:r>
                    <m:sSub>
                      <m:sSubPr>
                        <m:ctrlPr>
                          <a:rPr lang="ru-RU" i="1">
                            <a:latin typeface="Cambria Math"/>
                          </a:rPr>
                        </m:ctrlPr>
                      </m:sSubPr>
                      <m:e>
                        <m:r>
                          <a:rPr lang="en-US" i="1">
                            <a:latin typeface="Cambria Math"/>
                          </a:rPr>
                          <m:t>𝑢</m:t>
                        </m:r>
                      </m:e>
                      <m:sub>
                        <m:r>
                          <a:rPr lang="en-US" i="1">
                            <a:latin typeface="Cambria Math"/>
                          </a:rPr>
                          <m:t>𝑟</m:t>
                        </m:r>
                      </m:sub>
                    </m:sSub>
                  </m:oMath>
                </a14:m>
                <a:r>
                  <a:rPr lang="en-US" dirty="0"/>
                  <a:t> are control variables,  here </a:t>
                </a:r>
                <a:r>
                  <a:rPr lang="ru-RU" dirty="0"/>
                  <a:t> </a:t>
                </a:r>
                <a14:m>
                  <m:oMath xmlns:m="http://schemas.openxmlformats.org/officeDocument/2006/math">
                    <m:sSub>
                      <m:sSubPr>
                        <m:ctrlPr>
                          <a:rPr lang="ru-RU" i="1">
                            <a:latin typeface="Cambria Math"/>
                          </a:rPr>
                        </m:ctrlPr>
                      </m:sSubPr>
                      <m:e>
                        <m:r>
                          <a:rPr lang="en-US" i="1">
                            <a:latin typeface="Cambria Math"/>
                          </a:rPr>
                          <m:t>𝑡</m:t>
                        </m:r>
                      </m:e>
                      <m:sub>
                        <m:r>
                          <a:rPr lang="en-US" i="1">
                            <a:latin typeface="Cambria Math"/>
                          </a:rPr>
                          <m:t>0</m:t>
                        </m:r>
                      </m:sub>
                    </m:sSub>
                    <m:r>
                      <a:rPr lang="en-US" i="1">
                        <a:latin typeface="Cambria Math"/>
                      </a:rPr>
                      <m:t>≤</m:t>
                    </m:r>
                    <m:r>
                      <a:rPr lang="en-US" i="1">
                        <a:latin typeface="Cambria Math"/>
                      </a:rPr>
                      <m:t>𝑡</m:t>
                    </m:r>
                    <m:r>
                      <a:rPr lang="en-US" i="1">
                        <a:latin typeface="Cambria Math"/>
                      </a:rPr>
                      <m:t>≤</m:t>
                    </m:r>
                    <m:sSub>
                      <m:sSubPr>
                        <m:ctrlPr>
                          <a:rPr lang="ru-RU" i="1">
                            <a:latin typeface="Cambria Math"/>
                          </a:rPr>
                        </m:ctrlPr>
                      </m:sSubPr>
                      <m:e>
                        <m:r>
                          <a:rPr lang="en-US" i="1">
                            <a:latin typeface="Cambria Math"/>
                          </a:rPr>
                          <m:t>𝑡</m:t>
                        </m:r>
                      </m:e>
                      <m:sub>
                        <m:r>
                          <a:rPr lang="en-US" i="1">
                            <a:latin typeface="Cambria Math"/>
                          </a:rPr>
                          <m:t>1</m:t>
                        </m:r>
                      </m:sub>
                    </m:sSub>
                  </m:oMath>
                </a14:m>
                <a:r>
                  <a:rPr lang="en-US" dirty="0" smtClean="0"/>
                  <a:t>  and </a:t>
                </a:r>
                <a:r>
                  <a:rPr lang="en-US" dirty="0"/>
                  <a:t>​​</a:t>
                </a:r>
                <a14:m>
                  <m:oMath xmlns:m="http://schemas.openxmlformats.org/officeDocument/2006/math">
                    <m:sSub>
                      <m:sSubPr>
                        <m:ctrlPr>
                          <a:rPr lang="ru-RU" i="1">
                            <a:latin typeface="Cambria Math"/>
                          </a:rPr>
                        </m:ctrlPr>
                      </m:sSubPr>
                      <m:e>
                        <m:r>
                          <a:rPr lang="en-US" i="1">
                            <a:latin typeface="Cambria Math"/>
                          </a:rPr>
                          <m:t>𝑡</m:t>
                        </m:r>
                      </m:e>
                      <m:sub>
                        <m:r>
                          <a:rPr lang="en-US" i="1">
                            <a:latin typeface="Cambria Math"/>
                          </a:rPr>
                          <m:t>0</m:t>
                        </m:r>
                      </m:sub>
                    </m:sSub>
                    <m:r>
                      <a:rPr lang="en-US" b="0" i="1" smtClean="0">
                        <a:latin typeface="Cambria Math"/>
                      </a:rPr>
                      <m:t>,</m:t>
                    </m:r>
                    <m:sSub>
                      <m:sSubPr>
                        <m:ctrlPr>
                          <a:rPr lang="ru-RU" i="1">
                            <a:latin typeface="Cambria Math"/>
                          </a:rPr>
                        </m:ctrlPr>
                      </m:sSubPr>
                      <m:e>
                        <m:r>
                          <a:rPr lang="en-US" i="1">
                            <a:latin typeface="Cambria Math"/>
                          </a:rPr>
                          <m:t>𝑡</m:t>
                        </m:r>
                      </m:e>
                      <m:sub>
                        <m:r>
                          <a:rPr lang="en-US" i="1">
                            <a:latin typeface="Cambria Math"/>
                          </a:rPr>
                          <m:t>1</m:t>
                        </m:r>
                      </m:sub>
                    </m:sSub>
                  </m:oMath>
                </a14:m>
                <a:r>
                  <a:rPr lang="en-US" dirty="0" smtClean="0"/>
                  <a:t> </a:t>
                </a:r>
                <a:r>
                  <a:rPr lang="en-US" dirty="0"/>
                  <a:t>are fixed.</a:t>
                </a:r>
                <a:endParaRPr lang="ru-RU" dirty="0"/>
              </a:p>
              <a:p>
                <a:pPr marL="0" indent="0">
                  <a:buNone/>
                </a:pPr>
                <a:endParaRPr lang="ru-RU"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0" y="692696"/>
                <a:ext cx="9144000" cy="6264696"/>
              </a:xfrm>
              <a:blipFill rotWithShape="1">
                <a:blip r:embed="rId2"/>
                <a:stretch>
                  <a:fillRect l="-1067"/>
                </a:stretch>
              </a:blipFill>
            </p:spPr>
            <p:txBody>
              <a:bodyPr/>
              <a:lstStyle/>
              <a:p>
                <a:r>
                  <a:rPr lang="ru-RU">
                    <a:noFill/>
                  </a:rPr>
                  <a:t> </a:t>
                </a:r>
              </a:p>
            </p:txBody>
          </p:sp>
        </mc:Fallback>
      </mc:AlternateContent>
    </p:spTree>
    <p:extLst>
      <p:ext uri="{BB962C8B-B14F-4D97-AF65-F5344CB8AC3E}">
        <p14:creationId xmlns:p14="http://schemas.microsoft.com/office/powerpoint/2010/main" val="16659893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Объект 2"/>
              <p:cNvSpPr>
                <a:spLocks noGrp="1"/>
              </p:cNvSpPr>
              <p:nvPr>
                <p:ph idx="1"/>
              </p:nvPr>
            </p:nvSpPr>
            <p:spPr>
              <a:xfrm>
                <a:off x="0" y="0"/>
                <a:ext cx="9144000" cy="6858000"/>
              </a:xfrm>
            </p:spPr>
            <p:txBody>
              <a:bodyPr>
                <a:normAutofit/>
              </a:bodyPr>
              <a:lstStyle/>
              <a:p>
                <a:pPr marL="0" indent="0">
                  <a:buNone/>
                </a:pPr>
                <a:r>
                  <a:rPr lang="en-US" sz="3600" dirty="0" smtClean="0"/>
                  <a:t>The </a:t>
                </a:r>
                <a:r>
                  <a:rPr lang="en-US" sz="3600" dirty="0" smtClean="0"/>
                  <a:t>objective </a:t>
                </a:r>
                <a:r>
                  <a:rPr lang="en-US" sz="3600" dirty="0" smtClean="0"/>
                  <a:t>is to minimize T </a:t>
                </a:r>
                <a:r>
                  <a:rPr lang="en-US" sz="3600" dirty="0" smtClean="0"/>
                  <a:t>subject to the constraint </a:t>
                </a:r>
                <a14:m>
                  <m:oMath xmlns:m="http://schemas.openxmlformats.org/officeDocument/2006/math">
                    <m:r>
                      <a:rPr lang="en-US" sz="3600" i="1">
                        <a:latin typeface="Cambria Math"/>
                      </a:rPr>
                      <m:t>0≤ </m:t>
                    </m:r>
                    <m:r>
                      <a:rPr lang="en-US" sz="3600" i="1">
                        <a:latin typeface="Cambria Math"/>
                      </a:rPr>
                      <m:t>𝑢</m:t>
                    </m:r>
                    <m:r>
                      <a:rPr lang="en-US" sz="3600" i="1">
                        <a:latin typeface="Cambria Math"/>
                      </a:rPr>
                      <m:t>≤2</m:t>
                    </m:r>
                  </m:oMath>
                </a14:m>
                <a:r>
                  <a:rPr lang="en-US" sz="3600" dirty="0"/>
                  <a:t>  and terminal conditions  </a:t>
                </a:r>
                <a14:m>
                  <m:oMath xmlns:m="http://schemas.openxmlformats.org/officeDocument/2006/math">
                    <m:sSub>
                      <m:sSubPr>
                        <m:ctrlPr>
                          <a:rPr lang="ru-RU" sz="3600" i="1">
                            <a:latin typeface="Cambria Math"/>
                          </a:rPr>
                        </m:ctrlPr>
                      </m:sSubPr>
                      <m:e>
                        <m:r>
                          <a:rPr lang="en-US" sz="3600" i="1">
                            <a:latin typeface="Cambria Math"/>
                          </a:rPr>
                          <m:t>𝑥</m:t>
                        </m:r>
                      </m:e>
                      <m:sub>
                        <m:r>
                          <a:rPr lang="en-US" sz="3600" i="1">
                            <a:latin typeface="Cambria Math"/>
                          </a:rPr>
                          <m:t>1</m:t>
                        </m:r>
                      </m:sub>
                    </m:sSub>
                    <m:r>
                      <a:rPr lang="en-US" sz="3600" i="1">
                        <a:latin typeface="Cambria Math"/>
                      </a:rPr>
                      <m:t>(</m:t>
                    </m:r>
                    <m:r>
                      <a:rPr lang="en-US" sz="3600" i="1">
                        <a:latin typeface="Cambria Math"/>
                      </a:rPr>
                      <m:t>𝑇</m:t>
                    </m:r>
                    <m:r>
                      <a:rPr lang="en-US" sz="3600" i="1">
                        <a:latin typeface="Cambria Math"/>
                      </a:rPr>
                      <m:t>)=0</m:t>
                    </m:r>
                  </m:oMath>
                </a14:m>
                <a:r>
                  <a:rPr lang="en-US" sz="3600" dirty="0"/>
                  <a:t>, </a:t>
                </a:r>
                <a14:m>
                  <m:oMath xmlns:m="http://schemas.openxmlformats.org/officeDocument/2006/math">
                    <m:sSub>
                      <m:sSubPr>
                        <m:ctrlPr>
                          <a:rPr lang="ru-RU" sz="3600" i="1">
                            <a:latin typeface="Cambria Math"/>
                          </a:rPr>
                        </m:ctrlPr>
                      </m:sSubPr>
                      <m:e>
                        <m:r>
                          <a:rPr lang="en-US" sz="3600" i="1">
                            <a:latin typeface="Cambria Math"/>
                          </a:rPr>
                          <m:t>𝑥</m:t>
                        </m:r>
                      </m:e>
                      <m:sub>
                        <m:r>
                          <a:rPr lang="en-US" sz="3600" i="1">
                            <a:latin typeface="Cambria Math"/>
                          </a:rPr>
                          <m:t>2</m:t>
                        </m:r>
                      </m:sub>
                    </m:sSub>
                    <m:r>
                      <a:rPr lang="en-US" sz="3600" i="1">
                        <a:latin typeface="Cambria Math"/>
                      </a:rPr>
                      <m:t>(</m:t>
                    </m:r>
                    <m:r>
                      <a:rPr lang="en-US" sz="3600" i="1">
                        <a:latin typeface="Cambria Math"/>
                      </a:rPr>
                      <m:t>𝑇</m:t>
                    </m:r>
                    <m:r>
                      <a:rPr lang="en-US" sz="3600" i="1">
                        <a:latin typeface="Cambria Math"/>
                      </a:rPr>
                      <m:t>)= 0</m:t>
                    </m:r>
                  </m:oMath>
                </a14:m>
                <a:r>
                  <a:rPr lang="en-US" sz="3600" dirty="0"/>
                  <a:t>.</a:t>
                </a:r>
                <a:endParaRPr lang="ru-RU" sz="3600" dirty="0"/>
              </a:p>
              <a:p>
                <a:pPr marL="0" indent="0">
                  <a:buNone/>
                </a:pPr>
                <a:r>
                  <a:rPr lang="en-US" sz="3600" dirty="0"/>
                  <a:t>We set the </a:t>
                </a:r>
                <a:r>
                  <a:rPr lang="en-US" sz="3600" dirty="0">
                    <a:solidFill>
                      <a:srgbClr val="FF0000"/>
                    </a:solidFill>
                  </a:rPr>
                  <a:t>Hamiltonian</a:t>
                </a:r>
                <a:r>
                  <a:rPr lang="en-US" sz="3600" dirty="0"/>
                  <a:t> (for time optimal problem)</a:t>
                </a:r>
                <a:endParaRPr lang="ru-RU" sz="3600" dirty="0"/>
              </a:p>
              <a:p>
                <a:pPr marL="0" indent="0">
                  <a:buNone/>
                </a:pPr>
                <a:r>
                  <a:rPr lang="en-US" sz="3600" i="1" dirty="0"/>
                  <a:t>H</a:t>
                </a:r>
                <a:r>
                  <a:rPr lang="en-US" sz="3600" dirty="0"/>
                  <a:t>(</a:t>
                </a:r>
                <a14:m>
                  <m:oMath xmlns:m="http://schemas.openxmlformats.org/officeDocument/2006/math">
                    <m:sSub>
                      <m:sSubPr>
                        <m:ctrlPr>
                          <a:rPr lang="ru-RU" sz="3600" i="1">
                            <a:latin typeface="Cambria Math"/>
                          </a:rPr>
                        </m:ctrlPr>
                      </m:sSubPr>
                      <m:e>
                        <m:r>
                          <a:rPr lang="en-US" sz="3600" b="0" i="1" smtClean="0">
                            <a:latin typeface="Cambria Math"/>
                          </a:rPr>
                          <m:t>𝑝</m:t>
                        </m:r>
                      </m:e>
                      <m:sub>
                        <m:r>
                          <a:rPr lang="en-US" sz="3600" i="1">
                            <a:latin typeface="Cambria Math"/>
                          </a:rPr>
                          <m:t>1</m:t>
                        </m:r>
                      </m:sub>
                    </m:sSub>
                    <m:r>
                      <a:rPr lang="en-US" sz="3600" i="1">
                        <a:latin typeface="Cambria Math"/>
                      </a:rPr>
                      <m:t>,</m:t>
                    </m:r>
                    <m:sSub>
                      <m:sSubPr>
                        <m:ctrlPr>
                          <a:rPr lang="ru-RU" sz="3600" i="1">
                            <a:latin typeface="Cambria Math"/>
                          </a:rPr>
                        </m:ctrlPr>
                      </m:sSubPr>
                      <m:e>
                        <m:r>
                          <a:rPr lang="en-US" sz="3600" b="0" i="1" smtClean="0">
                            <a:latin typeface="Cambria Math"/>
                          </a:rPr>
                          <m:t>𝑝</m:t>
                        </m:r>
                      </m:e>
                      <m:sub>
                        <m:r>
                          <a:rPr lang="en-US" sz="3600" i="1">
                            <a:latin typeface="Cambria Math"/>
                          </a:rPr>
                          <m:t>2</m:t>
                        </m:r>
                      </m:sub>
                    </m:sSub>
                    <m:r>
                      <a:rPr lang="en-US" sz="3600" i="1">
                        <a:latin typeface="Cambria Math"/>
                      </a:rPr>
                      <m:t>,</m:t>
                    </m:r>
                  </m:oMath>
                </a14:m>
                <a:r>
                  <a:rPr lang="en-US" sz="3600" dirty="0"/>
                  <a:t> </a:t>
                </a:r>
                <a14:m>
                  <m:oMath xmlns:m="http://schemas.openxmlformats.org/officeDocument/2006/math">
                    <m:sSub>
                      <m:sSubPr>
                        <m:ctrlPr>
                          <a:rPr lang="ru-RU" sz="3600" i="1">
                            <a:latin typeface="Cambria Math"/>
                          </a:rPr>
                        </m:ctrlPr>
                      </m:sSubPr>
                      <m:e>
                        <m:r>
                          <a:rPr lang="en-US" sz="3600" i="1">
                            <a:latin typeface="Cambria Math"/>
                          </a:rPr>
                          <m:t>𝑥</m:t>
                        </m:r>
                      </m:e>
                      <m:sub>
                        <m:r>
                          <a:rPr lang="en-US" sz="3600" i="1">
                            <a:latin typeface="Cambria Math"/>
                          </a:rPr>
                          <m:t>1</m:t>
                        </m:r>
                      </m:sub>
                    </m:sSub>
                  </m:oMath>
                </a14:m>
                <a:r>
                  <a:rPr lang="en-US" sz="3600" dirty="0"/>
                  <a:t>, </a:t>
                </a:r>
                <a14:m>
                  <m:oMath xmlns:m="http://schemas.openxmlformats.org/officeDocument/2006/math">
                    <m:sSub>
                      <m:sSubPr>
                        <m:ctrlPr>
                          <a:rPr lang="ru-RU" sz="3600" i="1">
                            <a:latin typeface="Cambria Math"/>
                          </a:rPr>
                        </m:ctrlPr>
                      </m:sSubPr>
                      <m:e>
                        <m:r>
                          <a:rPr lang="en-US" sz="3600" i="1">
                            <a:latin typeface="Cambria Math"/>
                          </a:rPr>
                          <m:t>𝑥</m:t>
                        </m:r>
                      </m:e>
                      <m:sub>
                        <m:r>
                          <a:rPr lang="en-US" sz="3600" i="1">
                            <a:latin typeface="Cambria Math"/>
                          </a:rPr>
                          <m:t>2</m:t>
                        </m:r>
                      </m:sub>
                    </m:sSub>
                  </m:oMath>
                </a14:m>
                <a:r>
                  <a:rPr lang="en-US" sz="3600" dirty="0"/>
                  <a:t> ,</a:t>
                </a:r>
                <a:r>
                  <a:rPr lang="en-US" sz="3600" i="1" dirty="0"/>
                  <a:t>u</a:t>
                </a:r>
                <a:r>
                  <a:rPr lang="en-US" sz="3600" dirty="0"/>
                  <a:t>) =</a:t>
                </a:r>
                <a14:m>
                  <m:oMath xmlns:m="http://schemas.openxmlformats.org/officeDocument/2006/math">
                    <m:sSub>
                      <m:sSubPr>
                        <m:ctrlPr>
                          <a:rPr lang="ru-RU" sz="3600" i="1">
                            <a:latin typeface="Cambria Math"/>
                          </a:rPr>
                        </m:ctrlPr>
                      </m:sSubPr>
                      <m:e>
                        <m:r>
                          <a:rPr lang="en-US" sz="3600" b="0" i="1" smtClean="0">
                            <a:latin typeface="Cambria Math"/>
                          </a:rPr>
                          <m:t>𝑝</m:t>
                        </m:r>
                      </m:e>
                      <m:sub>
                        <m:r>
                          <a:rPr lang="en-US" sz="3600" i="1">
                            <a:latin typeface="Cambria Math"/>
                          </a:rPr>
                          <m:t>1</m:t>
                        </m:r>
                      </m:sub>
                    </m:sSub>
                    <m:sSub>
                      <m:sSubPr>
                        <m:ctrlPr>
                          <a:rPr lang="ru-RU" sz="3600" i="1">
                            <a:latin typeface="Cambria Math"/>
                          </a:rPr>
                        </m:ctrlPr>
                      </m:sSubPr>
                      <m:e>
                        <m:r>
                          <a:rPr lang="en-US" sz="3600" i="1">
                            <a:latin typeface="Cambria Math"/>
                          </a:rPr>
                          <m:t>𝑥</m:t>
                        </m:r>
                      </m:e>
                      <m:sub>
                        <m:r>
                          <a:rPr lang="en-US" sz="3600" i="1">
                            <a:latin typeface="Cambria Math"/>
                          </a:rPr>
                          <m:t>2</m:t>
                        </m:r>
                      </m:sub>
                    </m:sSub>
                  </m:oMath>
                </a14:m>
                <a:r>
                  <a:rPr lang="en-US" sz="3600" dirty="0"/>
                  <a:t>+ </a:t>
                </a:r>
                <a14:m>
                  <m:oMath xmlns:m="http://schemas.openxmlformats.org/officeDocument/2006/math">
                    <m:sSub>
                      <m:sSubPr>
                        <m:ctrlPr>
                          <a:rPr lang="ru-RU" sz="3600" i="1">
                            <a:latin typeface="Cambria Math"/>
                          </a:rPr>
                        </m:ctrlPr>
                      </m:sSubPr>
                      <m:e>
                        <m:r>
                          <a:rPr lang="en-US" sz="3600" b="0" i="1" smtClean="0">
                            <a:latin typeface="Cambria Math"/>
                          </a:rPr>
                          <m:t>𝑝</m:t>
                        </m:r>
                      </m:e>
                      <m:sub>
                        <m:r>
                          <a:rPr lang="en-US" sz="3600" i="1">
                            <a:latin typeface="Cambria Math"/>
                          </a:rPr>
                          <m:t>2</m:t>
                        </m:r>
                      </m:sub>
                    </m:sSub>
                  </m:oMath>
                </a14:m>
                <a:r>
                  <a:rPr lang="en-US" sz="3600" dirty="0"/>
                  <a:t> (</a:t>
                </a:r>
                <a14:m>
                  <m:oMath xmlns:m="http://schemas.openxmlformats.org/officeDocument/2006/math">
                    <m:sSub>
                      <m:sSubPr>
                        <m:ctrlPr>
                          <a:rPr lang="ru-RU" sz="3600" i="1">
                            <a:latin typeface="Cambria Math"/>
                          </a:rPr>
                        </m:ctrlPr>
                      </m:sSubPr>
                      <m:e>
                        <m:r>
                          <a:rPr lang="en-US" sz="3600" i="1">
                            <a:latin typeface="Cambria Math"/>
                          </a:rPr>
                          <m:t>−1−</m:t>
                        </m:r>
                        <m:r>
                          <a:rPr lang="en-US" sz="3600" i="1">
                            <a:latin typeface="Cambria Math"/>
                          </a:rPr>
                          <m:t>𝑥</m:t>
                        </m:r>
                      </m:e>
                      <m:sub>
                        <m:r>
                          <a:rPr lang="en-US" sz="3600" i="1">
                            <a:latin typeface="Cambria Math"/>
                          </a:rPr>
                          <m:t>2</m:t>
                        </m:r>
                      </m:sub>
                    </m:sSub>
                    <m:r>
                      <a:rPr lang="en-US" sz="3600" i="1">
                        <a:latin typeface="Cambria Math"/>
                      </a:rPr>
                      <m:t>+</m:t>
                    </m:r>
                    <m:r>
                      <a:rPr lang="en-US" sz="3600" i="1">
                        <a:latin typeface="Cambria Math"/>
                      </a:rPr>
                      <m:t>𝑢</m:t>
                    </m:r>
                  </m:oMath>
                </a14:m>
                <a:r>
                  <a:rPr lang="en-US" sz="3600" dirty="0"/>
                  <a:t>)</a:t>
                </a:r>
                <a14:m>
                  <m:oMath xmlns:m="http://schemas.openxmlformats.org/officeDocument/2006/math">
                    <m:r>
                      <a:rPr lang="en-US" sz="3600" i="1">
                        <a:latin typeface="Cambria Math"/>
                      </a:rPr>
                      <m:t>−1</m:t>
                    </m:r>
                  </m:oMath>
                </a14:m>
                <a:endParaRPr lang="ru-RU" sz="3600" dirty="0"/>
              </a:p>
              <a:p>
                <a:pPr marL="0" indent="0">
                  <a:buNone/>
                </a:pPr>
                <a:r>
                  <a:rPr lang="en-US" sz="3600" dirty="0"/>
                  <a:t>Where</a:t>
                </a:r>
                <a:r>
                  <a:rPr lang="en-US" sz="3600" dirty="0" smtClean="0"/>
                  <a:t> </a:t>
                </a:r>
                <a14:m>
                  <m:oMath xmlns:m="http://schemas.openxmlformats.org/officeDocument/2006/math">
                    <m:sSub>
                      <m:sSubPr>
                        <m:ctrlPr>
                          <a:rPr lang="ru-RU" sz="3600" i="1">
                            <a:latin typeface="Cambria Math"/>
                          </a:rPr>
                        </m:ctrlPr>
                      </m:sSubPr>
                      <m:e>
                        <m:r>
                          <a:rPr lang="en-US" sz="3600" i="1">
                            <a:latin typeface="Cambria Math"/>
                          </a:rPr>
                          <m:t>𝑝</m:t>
                        </m:r>
                      </m:e>
                      <m:sub>
                        <m:r>
                          <a:rPr lang="en-US" sz="3600" i="1">
                            <a:latin typeface="Cambria Math"/>
                          </a:rPr>
                          <m:t>1</m:t>
                        </m:r>
                      </m:sub>
                    </m:sSub>
                    <m:r>
                      <a:rPr lang="en-US" sz="3600" i="1">
                        <a:latin typeface="Cambria Math"/>
                      </a:rPr>
                      <m:t>,</m:t>
                    </m:r>
                    <m:sSub>
                      <m:sSubPr>
                        <m:ctrlPr>
                          <a:rPr lang="ru-RU" sz="3600" i="1">
                            <a:latin typeface="Cambria Math"/>
                          </a:rPr>
                        </m:ctrlPr>
                      </m:sSubPr>
                      <m:e>
                        <m:r>
                          <a:rPr lang="en-US" sz="3600" i="1">
                            <a:latin typeface="Cambria Math"/>
                          </a:rPr>
                          <m:t>𝑝</m:t>
                        </m:r>
                      </m:e>
                      <m:sub>
                        <m:r>
                          <a:rPr lang="en-US" sz="3600" i="1">
                            <a:latin typeface="Cambria Math"/>
                          </a:rPr>
                          <m:t>2</m:t>
                        </m:r>
                      </m:sub>
                    </m:sSub>
                  </m:oMath>
                </a14:m>
                <a:r>
                  <a:rPr lang="en-US" sz="3600" dirty="0" smtClean="0"/>
                  <a:t> satisfy </a:t>
                </a:r>
                <a:r>
                  <a:rPr lang="en-US" sz="3600" dirty="0"/>
                  <a:t>the </a:t>
                </a:r>
                <a:r>
                  <a:rPr lang="en-US" sz="3600" dirty="0" err="1"/>
                  <a:t>adjoint</a:t>
                </a:r>
                <a:r>
                  <a:rPr lang="en-US" sz="3600" dirty="0"/>
                  <a:t> system</a:t>
                </a:r>
                <a:endParaRPr lang="ru-RU" sz="3600" dirty="0"/>
              </a:p>
              <a:p>
                <a:pPr marL="0" indent="0">
                  <a:buNone/>
                </a:pPr>
                <a14:m>
                  <m:oMathPara xmlns:m="http://schemas.openxmlformats.org/officeDocument/2006/math">
                    <m:oMathParaPr>
                      <m:jc m:val="centerGroup"/>
                    </m:oMathParaPr>
                    <m:oMath xmlns:m="http://schemas.openxmlformats.org/officeDocument/2006/math">
                      <m:d>
                        <m:dPr>
                          <m:begChr m:val="{"/>
                          <m:endChr m:val=""/>
                          <m:ctrlPr>
                            <a:rPr lang="ru-RU" i="1">
                              <a:latin typeface="Cambria Math"/>
                            </a:rPr>
                          </m:ctrlPr>
                        </m:dPr>
                        <m:e>
                          <m:m>
                            <m:mPr>
                              <m:mcs>
                                <m:mc>
                                  <m:mcPr>
                                    <m:count m:val="1"/>
                                    <m:mcJc m:val="center"/>
                                  </m:mcPr>
                                </m:mc>
                              </m:mcs>
                              <m:ctrlPr>
                                <a:rPr lang="ru-RU" i="1">
                                  <a:latin typeface="Cambria Math"/>
                                </a:rPr>
                              </m:ctrlPr>
                            </m:mPr>
                            <m:mr>
                              <m:e>
                                <m:f>
                                  <m:fPr>
                                    <m:ctrlPr>
                                      <a:rPr lang="ru-RU" i="1">
                                        <a:latin typeface="Cambria Math"/>
                                      </a:rPr>
                                    </m:ctrlPr>
                                  </m:fPr>
                                  <m:num>
                                    <m:r>
                                      <a:rPr lang="en-US" i="1">
                                        <a:latin typeface="Cambria Math"/>
                                      </a:rPr>
                                      <m:t>𝑑</m:t>
                                    </m:r>
                                    <m:sSub>
                                      <m:sSubPr>
                                        <m:ctrlPr>
                                          <a:rPr lang="ru-RU" i="1">
                                            <a:latin typeface="Cambria Math"/>
                                          </a:rPr>
                                        </m:ctrlPr>
                                      </m:sSubPr>
                                      <m:e>
                                        <m:r>
                                          <a:rPr lang="en-US" b="0" i="1" smtClean="0">
                                            <a:latin typeface="Cambria Math"/>
                                          </a:rPr>
                                          <m:t>𝑝</m:t>
                                        </m:r>
                                      </m:e>
                                      <m:sub>
                                        <m:r>
                                          <a:rPr lang="en-US" i="1">
                                            <a:latin typeface="Cambria Math"/>
                                          </a:rPr>
                                          <m:t>1</m:t>
                                        </m:r>
                                      </m:sub>
                                    </m:sSub>
                                  </m:num>
                                  <m:den>
                                    <m:r>
                                      <a:rPr lang="en-US" i="1">
                                        <a:latin typeface="Cambria Math"/>
                                      </a:rPr>
                                      <m:t>𝑑𝑡</m:t>
                                    </m:r>
                                  </m:den>
                                </m:f>
                                <m:r>
                                  <a:rPr lang="en-US" i="1">
                                    <a:latin typeface="Cambria Math"/>
                                  </a:rPr>
                                  <m:t>=−</m:t>
                                </m:r>
                                <m:f>
                                  <m:fPr>
                                    <m:ctrlPr>
                                      <a:rPr lang="ru-RU" i="1">
                                        <a:latin typeface="Cambria Math"/>
                                      </a:rPr>
                                    </m:ctrlPr>
                                  </m:fPr>
                                  <m:num>
                                    <m:r>
                                      <a:rPr lang="en-US" i="1">
                                        <a:latin typeface="Cambria Math"/>
                                      </a:rPr>
                                      <m:t>𝜕</m:t>
                                    </m:r>
                                    <m:r>
                                      <a:rPr lang="en-US" i="1">
                                        <a:latin typeface="Cambria Math"/>
                                      </a:rPr>
                                      <m:t>𝐻</m:t>
                                    </m:r>
                                  </m:num>
                                  <m:den>
                                    <m:r>
                                      <a:rPr lang="en-US" i="1">
                                        <a:latin typeface="Cambria Math"/>
                                      </a:rPr>
                                      <m:t>𝜕</m:t>
                                    </m:r>
                                    <m:sSub>
                                      <m:sSubPr>
                                        <m:ctrlPr>
                                          <a:rPr lang="ru-RU" i="1">
                                            <a:latin typeface="Cambria Math"/>
                                          </a:rPr>
                                        </m:ctrlPr>
                                      </m:sSubPr>
                                      <m:e>
                                        <m:r>
                                          <a:rPr lang="en-US" i="1">
                                            <a:latin typeface="Cambria Math"/>
                                          </a:rPr>
                                          <m:t>𝑥</m:t>
                                        </m:r>
                                      </m:e>
                                      <m:sub>
                                        <m:r>
                                          <a:rPr lang="en-US" i="1">
                                            <a:latin typeface="Cambria Math"/>
                                          </a:rPr>
                                          <m:t>1</m:t>
                                        </m:r>
                                      </m:sub>
                                    </m:sSub>
                                  </m:den>
                                </m:f>
                                <m:r>
                                  <a:rPr lang="en-US" i="1">
                                    <a:latin typeface="Cambria Math"/>
                                  </a:rPr>
                                  <m:t>≡0                </m:t>
                                </m:r>
                              </m:e>
                            </m:mr>
                            <m:mr>
                              <m:e>
                                <m:f>
                                  <m:fPr>
                                    <m:ctrlPr>
                                      <a:rPr lang="ru-RU" i="1">
                                        <a:latin typeface="Cambria Math"/>
                                      </a:rPr>
                                    </m:ctrlPr>
                                  </m:fPr>
                                  <m:num>
                                    <m:r>
                                      <a:rPr lang="en-US" i="1">
                                        <a:latin typeface="Cambria Math"/>
                                      </a:rPr>
                                      <m:t>𝑑</m:t>
                                    </m:r>
                                    <m:sSub>
                                      <m:sSubPr>
                                        <m:ctrlPr>
                                          <a:rPr lang="ru-RU" i="1">
                                            <a:latin typeface="Cambria Math"/>
                                          </a:rPr>
                                        </m:ctrlPr>
                                      </m:sSubPr>
                                      <m:e>
                                        <m:r>
                                          <a:rPr lang="en-US" b="0" i="1" smtClean="0">
                                            <a:latin typeface="Cambria Math"/>
                                          </a:rPr>
                                          <m:t>𝑝</m:t>
                                        </m:r>
                                      </m:e>
                                      <m:sub>
                                        <m:r>
                                          <a:rPr lang="en-US" i="1">
                                            <a:latin typeface="Cambria Math"/>
                                          </a:rPr>
                                          <m:t>2</m:t>
                                        </m:r>
                                      </m:sub>
                                    </m:sSub>
                                  </m:num>
                                  <m:den>
                                    <m:r>
                                      <a:rPr lang="en-US" i="1">
                                        <a:latin typeface="Cambria Math"/>
                                      </a:rPr>
                                      <m:t>𝑑𝑡</m:t>
                                    </m:r>
                                  </m:den>
                                </m:f>
                                <m:r>
                                  <a:rPr lang="en-US" i="1">
                                    <a:latin typeface="Cambria Math"/>
                                  </a:rPr>
                                  <m:t>=−</m:t>
                                </m:r>
                                <m:f>
                                  <m:fPr>
                                    <m:ctrlPr>
                                      <a:rPr lang="ru-RU" i="1">
                                        <a:latin typeface="Cambria Math"/>
                                      </a:rPr>
                                    </m:ctrlPr>
                                  </m:fPr>
                                  <m:num>
                                    <m:r>
                                      <a:rPr lang="en-US" i="1">
                                        <a:latin typeface="Cambria Math"/>
                                      </a:rPr>
                                      <m:t>𝜕</m:t>
                                    </m:r>
                                    <m:r>
                                      <a:rPr lang="en-US" i="1">
                                        <a:latin typeface="Cambria Math"/>
                                      </a:rPr>
                                      <m:t>𝐻</m:t>
                                    </m:r>
                                  </m:num>
                                  <m:den>
                                    <m:r>
                                      <a:rPr lang="en-US" i="1">
                                        <a:latin typeface="Cambria Math"/>
                                      </a:rPr>
                                      <m:t>𝜕</m:t>
                                    </m:r>
                                    <m:sSub>
                                      <m:sSubPr>
                                        <m:ctrlPr>
                                          <a:rPr lang="ru-RU" i="1">
                                            <a:latin typeface="Cambria Math"/>
                                          </a:rPr>
                                        </m:ctrlPr>
                                      </m:sSubPr>
                                      <m:e>
                                        <m:r>
                                          <a:rPr lang="en-US" i="1">
                                            <a:latin typeface="Cambria Math"/>
                                          </a:rPr>
                                          <m:t>𝑥</m:t>
                                        </m:r>
                                      </m:e>
                                      <m:sub>
                                        <m:r>
                                          <a:rPr lang="en-US" i="1">
                                            <a:latin typeface="Cambria Math"/>
                                          </a:rPr>
                                          <m:t>2</m:t>
                                        </m:r>
                                      </m:sub>
                                    </m:sSub>
                                  </m:den>
                                </m:f>
                                <m:r>
                                  <a:rPr lang="en-US" i="1">
                                    <a:latin typeface="Cambria Math"/>
                                  </a:rPr>
                                  <m:t>=</m:t>
                                </m:r>
                                <m:sSub>
                                  <m:sSubPr>
                                    <m:ctrlPr>
                                      <a:rPr lang="ru-RU" i="1">
                                        <a:latin typeface="Cambria Math"/>
                                      </a:rPr>
                                    </m:ctrlPr>
                                  </m:sSubPr>
                                  <m:e>
                                    <m:r>
                                      <a:rPr lang="en-US" i="1">
                                        <a:latin typeface="Cambria Math"/>
                                      </a:rPr>
                                      <m:t>−</m:t>
                                    </m:r>
                                    <m:r>
                                      <a:rPr lang="en-US" b="0" i="1" smtClean="0">
                                        <a:latin typeface="Cambria Math"/>
                                      </a:rPr>
                                      <m:t>𝑝</m:t>
                                    </m:r>
                                  </m:e>
                                  <m:sub>
                                    <m:r>
                                      <a:rPr lang="en-US" i="1">
                                        <a:latin typeface="Cambria Math"/>
                                      </a:rPr>
                                      <m:t>1</m:t>
                                    </m:r>
                                  </m:sub>
                                </m:sSub>
                                <m:r>
                                  <a:rPr lang="en-US" i="1">
                                    <a:latin typeface="Cambria Math"/>
                                  </a:rPr>
                                  <m:t>+</m:t>
                                </m:r>
                                <m:sSub>
                                  <m:sSubPr>
                                    <m:ctrlPr>
                                      <a:rPr lang="ru-RU" i="1">
                                        <a:latin typeface="Cambria Math"/>
                                      </a:rPr>
                                    </m:ctrlPr>
                                  </m:sSubPr>
                                  <m:e>
                                    <m:r>
                                      <a:rPr lang="en-US" b="0" i="1" smtClean="0">
                                        <a:latin typeface="Cambria Math"/>
                                      </a:rPr>
                                      <m:t>𝑝</m:t>
                                    </m:r>
                                  </m:e>
                                  <m:sub>
                                    <m:r>
                                      <a:rPr lang="en-US" i="1">
                                        <a:latin typeface="Cambria Math"/>
                                      </a:rPr>
                                      <m:t>2</m:t>
                                    </m:r>
                                  </m:sub>
                                </m:sSub>
                              </m:e>
                            </m:mr>
                          </m:m>
                          <m:r>
                            <a:rPr lang="en-US" i="1">
                              <a:latin typeface="Cambria Math"/>
                            </a:rPr>
                            <m:t>        </m:t>
                          </m:r>
                          <m:r>
                            <a:rPr lang="en-US" b="0" i="1" smtClean="0">
                              <a:latin typeface="Cambria Math"/>
                            </a:rPr>
                            <m:t>(3</m:t>
                          </m:r>
                          <m:r>
                            <a:rPr lang="en-US" i="1">
                              <a:latin typeface="Cambria Math"/>
                            </a:rPr>
                            <m:t>)</m:t>
                          </m:r>
                        </m:e>
                      </m:d>
                    </m:oMath>
                  </m:oMathPara>
                </a14:m>
                <a:endParaRPr lang="ru-RU" dirty="0"/>
              </a:p>
            </p:txBody>
          </p:sp>
        </mc:Choice>
        <mc:Fallback>
          <p:sp>
            <p:nvSpPr>
              <p:cNvPr id="3" name="Объект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a:stretch>
                  <a:fillRect l="-2000" t="-1333" r="-800"/>
                </a:stretch>
              </a:blipFill>
            </p:spPr>
            <p:txBody>
              <a:bodyPr/>
              <a:lstStyle/>
              <a:p>
                <a:r>
                  <a:rPr lang="ru-RU">
                    <a:noFill/>
                  </a:rPr>
                  <a:t> </a:t>
                </a:r>
              </a:p>
            </p:txBody>
          </p:sp>
        </mc:Fallback>
      </mc:AlternateContent>
    </p:spTree>
    <p:extLst>
      <p:ext uri="{BB962C8B-B14F-4D97-AF65-F5344CB8AC3E}">
        <p14:creationId xmlns:p14="http://schemas.microsoft.com/office/powerpoint/2010/main" val="5996652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Объект 2"/>
              <p:cNvSpPr>
                <a:spLocks noGrp="1"/>
              </p:cNvSpPr>
              <p:nvPr>
                <p:ph idx="1"/>
              </p:nvPr>
            </p:nvSpPr>
            <p:spPr>
              <a:xfrm>
                <a:off x="0" y="0"/>
                <a:ext cx="9144000" cy="6858000"/>
              </a:xfrm>
            </p:spPr>
            <p:txBody>
              <a:bodyPr>
                <a:normAutofit/>
              </a:bodyPr>
              <a:lstStyle/>
              <a:p>
                <a:pPr marL="0" indent="0">
                  <a:buNone/>
                </a:pPr>
                <a:r>
                  <a:rPr lang="en-US" dirty="0" smtClean="0"/>
                  <a:t>There are no terminal conditions for the </a:t>
                </a:r>
                <a:r>
                  <a:rPr lang="en-US" dirty="0" err="1"/>
                  <a:t>adjoint</a:t>
                </a:r>
                <a:r>
                  <a:rPr lang="en-US" dirty="0"/>
                  <a:t> system.</a:t>
                </a:r>
                <a:endParaRPr lang="ru-RU" dirty="0"/>
              </a:p>
              <a:p>
                <a:pPr marL="0" indent="0">
                  <a:buNone/>
                </a:pPr>
                <a:r>
                  <a:rPr lang="en-US" dirty="0" err="1"/>
                  <a:t>Pontryagin's</a:t>
                </a:r>
                <a:r>
                  <a:rPr lang="en-US" dirty="0"/>
                  <a:t> maximum principle asks to maximize H as a function of </a:t>
                </a:r>
                <a14:m>
                  <m:oMath xmlns:m="http://schemas.openxmlformats.org/officeDocument/2006/math">
                    <m:r>
                      <a:rPr lang="en-US" i="1">
                        <a:latin typeface="Cambria Math"/>
                      </a:rPr>
                      <m:t>𝑢</m:t>
                    </m:r>
                    <m:r>
                      <a:rPr lang="en-US" i="1">
                        <a:latin typeface="Cambria Math"/>
                      </a:rPr>
                      <m:t>∈ [0; 2]</m:t>
                    </m:r>
                  </m:oMath>
                </a14:m>
                <a:r>
                  <a:rPr lang="en-US" dirty="0"/>
                  <a:t> at each fixed time t. Since H  is linear in </a:t>
                </a:r>
                <a:r>
                  <a:rPr lang="en-US" b="1" i="1" dirty="0" smtClean="0"/>
                  <a:t>u</a:t>
                </a:r>
                <a:r>
                  <a:rPr lang="en-US" dirty="0" smtClean="0"/>
                  <a:t> </a:t>
                </a:r>
                <a:r>
                  <a:rPr lang="en-US" dirty="0"/>
                  <a:t>it follows that the maximum occurs at one of the endpoints u = 0 or u = </a:t>
                </a:r>
                <a:r>
                  <a:rPr lang="en-US" dirty="0" smtClean="0"/>
                  <a:t>2. More </a:t>
                </a:r>
                <a:r>
                  <a:rPr lang="en-US" dirty="0"/>
                  <a:t>precisely,</a:t>
                </a:r>
                <a:endParaRPr lang="ru-RU" dirty="0"/>
              </a:p>
              <a:p>
                <a:pPr marL="0" indent="0">
                  <a:buNone/>
                </a:pPr>
                <a14:m>
                  <m:oMathPara xmlns:m="http://schemas.openxmlformats.org/officeDocument/2006/math">
                    <m:oMathParaPr>
                      <m:jc m:val="centerGroup"/>
                    </m:oMathParaPr>
                    <m:oMath xmlns:m="http://schemas.openxmlformats.org/officeDocument/2006/math">
                      <m:d>
                        <m:dPr>
                          <m:begChr m:val="{"/>
                          <m:endChr m:val=""/>
                          <m:ctrlPr>
                            <a:rPr lang="ru-RU" i="1">
                              <a:latin typeface="Cambria Math"/>
                            </a:rPr>
                          </m:ctrlPr>
                        </m:dPr>
                        <m:e>
                          <m:m>
                            <m:mPr>
                              <m:mcs>
                                <m:mc>
                                  <m:mcPr>
                                    <m:count m:val="1"/>
                                    <m:mcJc m:val="center"/>
                                  </m:mcPr>
                                </m:mc>
                              </m:mcs>
                              <m:ctrlPr>
                                <a:rPr lang="ru-RU" i="1">
                                  <a:latin typeface="Cambria Math"/>
                                </a:rPr>
                              </m:ctrlPr>
                            </m:mPr>
                            <m:mr>
                              <m:e>
                                <m:sSup>
                                  <m:sSupPr>
                                    <m:ctrlPr>
                                      <a:rPr lang="ru-RU" i="1">
                                        <a:latin typeface="Cambria Math"/>
                                      </a:rPr>
                                    </m:ctrlPr>
                                  </m:sSupPr>
                                  <m:e>
                                    <m:r>
                                      <a:rPr lang="en-US" i="1">
                                        <a:latin typeface="Cambria Math"/>
                                      </a:rPr>
                                      <m:t>𝑢</m:t>
                                    </m:r>
                                  </m:e>
                                  <m:sup>
                                    <m:r>
                                      <a:rPr lang="en-US" i="1">
                                        <a:latin typeface="Cambria Math"/>
                                      </a:rPr>
                                      <m:t>∗</m:t>
                                    </m:r>
                                  </m:sup>
                                </m:sSup>
                                <m:d>
                                  <m:dPr>
                                    <m:ctrlPr>
                                      <a:rPr lang="ru-RU" i="1">
                                        <a:latin typeface="Cambria Math"/>
                                      </a:rPr>
                                    </m:ctrlPr>
                                  </m:dPr>
                                  <m:e>
                                    <m:r>
                                      <a:rPr lang="en-US" i="1">
                                        <a:latin typeface="Cambria Math"/>
                                      </a:rPr>
                                      <m:t>𝑡</m:t>
                                    </m:r>
                                  </m:e>
                                </m:d>
                                <m:r>
                                  <a:rPr lang="en-US" i="1">
                                    <a:latin typeface="Cambria Math"/>
                                  </a:rPr>
                                  <m:t>=0  </m:t>
                                </m:r>
                                <m:r>
                                  <m:rPr>
                                    <m:sty m:val="p"/>
                                  </m:rPr>
                                  <a:rPr lang="en-US">
                                    <a:latin typeface="Cambria Math"/>
                                  </a:rPr>
                                  <m:t>whenever</m:t>
                                </m:r>
                                <m:r>
                                  <a:rPr lang="en-US">
                                    <a:latin typeface="Cambria Math"/>
                                  </a:rPr>
                                  <m:t>  </m:t>
                                </m:r>
                                <m:sSub>
                                  <m:sSubPr>
                                    <m:ctrlPr>
                                      <a:rPr lang="ru-RU" i="1">
                                        <a:latin typeface="Cambria Math"/>
                                      </a:rPr>
                                    </m:ctrlPr>
                                  </m:sSubPr>
                                  <m:e>
                                    <m:r>
                                      <a:rPr lang="en-US" b="0" i="1" smtClean="0">
                                        <a:latin typeface="Cambria Math"/>
                                      </a:rPr>
                                      <m:t>𝑝</m:t>
                                    </m:r>
                                  </m:e>
                                  <m:sub>
                                    <m:r>
                                      <a:rPr lang="en-US" i="1">
                                        <a:latin typeface="Cambria Math"/>
                                      </a:rPr>
                                      <m:t>2</m:t>
                                    </m:r>
                                  </m:sub>
                                </m:sSub>
                                <m:r>
                                  <a:rPr lang="en-US" i="1">
                                    <a:latin typeface="Cambria Math"/>
                                  </a:rPr>
                                  <m:t>(</m:t>
                                </m:r>
                                <m:r>
                                  <a:rPr lang="en-US" i="1">
                                    <a:latin typeface="Cambria Math"/>
                                  </a:rPr>
                                  <m:t>𝑡</m:t>
                                </m:r>
                                <m:r>
                                  <a:rPr lang="en-US" i="1">
                                    <a:latin typeface="Cambria Math"/>
                                  </a:rPr>
                                  <m:t>)&lt;0</m:t>
                                </m:r>
                              </m:e>
                            </m:mr>
                            <m:mr>
                              <m:e>
                                <m:sSup>
                                  <m:sSupPr>
                                    <m:ctrlPr>
                                      <a:rPr lang="ru-RU" i="1">
                                        <a:latin typeface="Cambria Math"/>
                                      </a:rPr>
                                    </m:ctrlPr>
                                  </m:sSupPr>
                                  <m:e>
                                    <m:r>
                                      <a:rPr lang="en-US" i="1">
                                        <a:latin typeface="Cambria Math"/>
                                      </a:rPr>
                                      <m:t>𝑢</m:t>
                                    </m:r>
                                  </m:e>
                                  <m:sup>
                                    <m:r>
                                      <a:rPr lang="en-US" i="1">
                                        <a:latin typeface="Cambria Math"/>
                                      </a:rPr>
                                      <m:t>∗</m:t>
                                    </m:r>
                                  </m:sup>
                                </m:sSup>
                                <m:d>
                                  <m:dPr>
                                    <m:ctrlPr>
                                      <a:rPr lang="ru-RU" i="1">
                                        <a:latin typeface="Cambria Math"/>
                                      </a:rPr>
                                    </m:ctrlPr>
                                  </m:dPr>
                                  <m:e>
                                    <m:r>
                                      <a:rPr lang="en-US" i="1">
                                        <a:latin typeface="Cambria Math"/>
                                      </a:rPr>
                                      <m:t>𝑡</m:t>
                                    </m:r>
                                  </m:e>
                                </m:d>
                                <m:r>
                                  <a:rPr lang="en-US" i="1">
                                    <a:latin typeface="Cambria Math"/>
                                  </a:rPr>
                                  <m:t>=2  </m:t>
                                </m:r>
                                <m:r>
                                  <m:rPr>
                                    <m:sty m:val="p"/>
                                  </m:rPr>
                                  <a:rPr lang="en-US">
                                    <a:latin typeface="Cambria Math"/>
                                  </a:rPr>
                                  <m:t>whenever</m:t>
                                </m:r>
                                <m:r>
                                  <a:rPr lang="en-US">
                                    <a:latin typeface="Cambria Math"/>
                                  </a:rPr>
                                  <m:t>  </m:t>
                                </m:r>
                                <m:sSub>
                                  <m:sSubPr>
                                    <m:ctrlPr>
                                      <a:rPr lang="ru-RU" i="1">
                                        <a:latin typeface="Cambria Math"/>
                                      </a:rPr>
                                    </m:ctrlPr>
                                  </m:sSubPr>
                                  <m:e>
                                    <m:r>
                                      <a:rPr lang="en-US" b="0" i="1" smtClean="0">
                                        <a:latin typeface="Cambria Math"/>
                                      </a:rPr>
                                      <m:t>𝑝</m:t>
                                    </m:r>
                                  </m:e>
                                  <m:sub>
                                    <m:r>
                                      <a:rPr lang="en-US" i="1">
                                        <a:latin typeface="Cambria Math"/>
                                      </a:rPr>
                                      <m:t>2</m:t>
                                    </m:r>
                                  </m:sub>
                                </m:sSub>
                                <m:d>
                                  <m:dPr>
                                    <m:ctrlPr>
                                      <a:rPr lang="ru-RU" i="1">
                                        <a:latin typeface="Cambria Math"/>
                                      </a:rPr>
                                    </m:ctrlPr>
                                  </m:dPr>
                                  <m:e>
                                    <m:r>
                                      <a:rPr lang="en-US" i="1">
                                        <a:latin typeface="Cambria Math"/>
                                      </a:rPr>
                                      <m:t>𝑡</m:t>
                                    </m:r>
                                  </m:e>
                                </m:d>
                                <m:r>
                                  <a:rPr lang="en-US" i="1">
                                    <a:latin typeface="Cambria Math"/>
                                  </a:rPr>
                                  <m:t>&gt;0</m:t>
                                </m:r>
                              </m:e>
                            </m:mr>
                          </m:m>
                        </m:e>
                      </m:d>
                    </m:oMath>
                  </m:oMathPara>
                </a14:m>
                <a:endParaRPr lang="ru-RU" dirty="0"/>
              </a:p>
              <a:p>
                <a:pPr marL="0" indent="0">
                  <a:buNone/>
                </a:pPr>
                <a:r>
                  <a:rPr lang="en-US" dirty="0"/>
                  <a:t>We now solve the </a:t>
                </a:r>
                <a:r>
                  <a:rPr lang="en-US" dirty="0" err="1"/>
                  <a:t>adjoint</a:t>
                </a:r>
                <a:r>
                  <a:rPr lang="en-US" dirty="0"/>
                  <a:t> system. Since </a:t>
                </a:r>
                <a14:m>
                  <m:oMath xmlns:m="http://schemas.openxmlformats.org/officeDocument/2006/math">
                    <m:sSub>
                      <m:sSubPr>
                        <m:ctrlPr>
                          <a:rPr lang="ru-RU" i="1">
                            <a:latin typeface="Cambria Math"/>
                          </a:rPr>
                        </m:ctrlPr>
                      </m:sSubPr>
                      <m:e>
                        <m:r>
                          <a:rPr lang="en-US" b="0" i="1" smtClean="0">
                            <a:latin typeface="Cambria Math"/>
                          </a:rPr>
                          <m:t>𝑝</m:t>
                        </m:r>
                      </m:e>
                      <m:sub>
                        <m:r>
                          <a:rPr lang="en-US" i="1">
                            <a:latin typeface="Cambria Math"/>
                          </a:rPr>
                          <m:t>1</m:t>
                        </m:r>
                      </m:sub>
                    </m:sSub>
                    <m:d>
                      <m:dPr>
                        <m:ctrlPr>
                          <a:rPr lang="ru-RU" i="1">
                            <a:latin typeface="Cambria Math"/>
                          </a:rPr>
                        </m:ctrlPr>
                      </m:dPr>
                      <m:e>
                        <m:r>
                          <a:rPr lang="en-US" i="1">
                            <a:latin typeface="Cambria Math"/>
                          </a:rPr>
                          <m:t>𝑡</m:t>
                        </m:r>
                      </m:e>
                    </m:d>
                    <m:r>
                      <a:rPr lang="en-US" i="1">
                        <a:latin typeface="Cambria Math"/>
                      </a:rPr>
                      <m:t>≡</m:t>
                    </m:r>
                    <m:sSub>
                      <m:sSubPr>
                        <m:ctrlPr>
                          <a:rPr lang="ru-RU" i="1">
                            <a:latin typeface="Cambria Math"/>
                          </a:rPr>
                        </m:ctrlPr>
                      </m:sSubPr>
                      <m:e>
                        <m:r>
                          <a:rPr lang="en-US" i="1">
                            <a:latin typeface="Cambria Math"/>
                          </a:rPr>
                          <m:t>𝑐</m:t>
                        </m:r>
                      </m:e>
                      <m:sub>
                        <m:r>
                          <a:rPr lang="en-US" i="1">
                            <a:latin typeface="Cambria Math"/>
                          </a:rPr>
                          <m:t>1</m:t>
                        </m:r>
                      </m:sub>
                    </m:sSub>
                  </m:oMath>
                </a14:m>
                <a:r>
                  <a:rPr lang="en-US" dirty="0"/>
                  <a:t> is constant, we obtain</a:t>
                </a:r>
                <a:endParaRPr lang="ru-RU" dirty="0"/>
              </a:p>
              <a:p>
                <a:pPr marL="0" indent="0">
                  <a:buNone/>
                </a:pPr>
                <a14:m>
                  <m:oMathPara xmlns:m="http://schemas.openxmlformats.org/officeDocument/2006/math">
                    <m:oMathParaPr>
                      <m:jc m:val="centerGroup"/>
                    </m:oMathParaPr>
                    <m:oMath xmlns:m="http://schemas.openxmlformats.org/officeDocument/2006/math">
                      <m:sSub>
                        <m:sSubPr>
                          <m:ctrlPr>
                            <a:rPr lang="ru-RU" i="1">
                              <a:latin typeface="Cambria Math"/>
                            </a:rPr>
                          </m:ctrlPr>
                        </m:sSubPr>
                        <m:e>
                          <m:r>
                            <a:rPr lang="en-US" i="1">
                              <a:latin typeface="Cambria Math"/>
                            </a:rPr>
                            <m:t>𝜓</m:t>
                          </m:r>
                        </m:e>
                        <m:sub>
                          <m:r>
                            <a:rPr lang="en-US" i="1">
                              <a:latin typeface="Cambria Math"/>
                            </a:rPr>
                            <m:t>2</m:t>
                          </m:r>
                        </m:sub>
                      </m:sSub>
                      <m:d>
                        <m:dPr>
                          <m:ctrlPr>
                            <a:rPr lang="ru-RU" i="1">
                              <a:latin typeface="Cambria Math"/>
                            </a:rPr>
                          </m:ctrlPr>
                        </m:dPr>
                        <m:e>
                          <m:r>
                            <a:rPr lang="en-US" i="1">
                              <a:latin typeface="Cambria Math"/>
                            </a:rPr>
                            <m:t>𝑡</m:t>
                          </m:r>
                        </m:e>
                      </m:d>
                      <m:r>
                        <a:rPr lang="en-US" i="1">
                          <a:latin typeface="Cambria Math"/>
                        </a:rPr>
                        <m:t>=</m:t>
                      </m:r>
                      <m:sSub>
                        <m:sSubPr>
                          <m:ctrlPr>
                            <a:rPr lang="ru-RU" i="1">
                              <a:latin typeface="Cambria Math"/>
                            </a:rPr>
                          </m:ctrlPr>
                        </m:sSubPr>
                        <m:e>
                          <m:r>
                            <a:rPr lang="en-US" i="1">
                              <a:latin typeface="Cambria Math"/>
                            </a:rPr>
                            <m:t>𝑐</m:t>
                          </m:r>
                        </m:e>
                        <m:sub>
                          <m:r>
                            <a:rPr lang="en-US" i="1">
                              <a:latin typeface="Cambria Math"/>
                            </a:rPr>
                            <m:t>1</m:t>
                          </m:r>
                        </m:sub>
                      </m:sSub>
                      <m:r>
                        <a:rPr lang="en-US" i="1">
                          <a:latin typeface="Cambria Math"/>
                        </a:rPr>
                        <m:t>+</m:t>
                      </m:r>
                      <m:sSub>
                        <m:sSubPr>
                          <m:ctrlPr>
                            <a:rPr lang="ru-RU" i="1">
                              <a:latin typeface="Cambria Math"/>
                            </a:rPr>
                          </m:ctrlPr>
                        </m:sSubPr>
                        <m:e>
                          <m:r>
                            <a:rPr lang="en-US" i="1">
                              <a:latin typeface="Cambria Math"/>
                            </a:rPr>
                            <m:t>𝑐</m:t>
                          </m:r>
                        </m:e>
                        <m:sub>
                          <m:r>
                            <a:rPr lang="en-US" i="1">
                              <a:latin typeface="Cambria Math"/>
                            </a:rPr>
                            <m:t>2</m:t>
                          </m:r>
                        </m:sub>
                      </m:sSub>
                      <m:sSup>
                        <m:sSupPr>
                          <m:ctrlPr>
                            <a:rPr lang="ru-RU" i="1">
                              <a:latin typeface="Cambria Math"/>
                            </a:rPr>
                          </m:ctrlPr>
                        </m:sSupPr>
                        <m:e>
                          <m:r>
                            <a:rPr lang="en-US" i="1">
                              <a:latin typeface="Cambria Math"/>
                            </a:rPr>
                            <m:t>𝑒</m:t>
                          </m:r>
                        </m:e>
                        <m:sup>
                          <m:r>
                            <a:rPr lang="en-US" i="1">
                              <a:latin typeface="Cambria Math"/>
                            </a:rPr>
                            <m:t>𝑡</m:t>
                          </m:r>
                        </m:sup>
                      </m:sSup>
                      <m:r>
                        <a:rPr lang="en-US" i="1">
                          <a:latin typeface="Cambria Math"/>
                        </a:rPr>
                        <m:t>                                     (</m:t>
                      </m:r>
                      <m:r>
                        <a:rPr lang="en-US" b="0" i="1" smtClean="0">
                          <a:latin typeface="Cambria Math"/>
                        </a:rPr>
                        <m:t>4</m:t>
                      </m:r>
                      <m:r>
                        <a:rPr lang="en-US" i="1">
                          <a:latin typeface="Cambria Math"/>
                        </a:rPr>
                        <m:t>)</m:t>
                      </m:r>
                    </m:oMath>
                  </m:oMathPara>
                </a14:m>
                <a:endParaRPr lang="ru-RU" dirty="0"/>
              </a:p>
              <a:p>
                <a:endParaRPr lang="ru-RU" dirty="0"/>
              </a:p>
            </p:txBody>
          </p:sp>
        </mc:Choice>
        <mc:Fallback>
          <p:sp>
            <p:nvSpPr>
              <p:cNvPr id="3" name="Объект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a:stretch>
                  <a:fillRect l="-1667" t="-1156" r="-733"/>
                </a:stretch>
              </a:blipFill>
            </p:spPr>
            <p:txBody>
              <a:bodyPr/>
              <a:lstStyle/>
              <a:p>
                <a:r>
                  <a:rPr lang="ru-RU">
                    <a:noFill/>
                  </a:rPr>
                  <a:t> </a:t>
                </a:r>
              </a:p>
            </p:txBody>
          </p:sp>
        </mc:Fallback>
      </mc:AlternateContent>
    </p:spTree>
    <p:extLst>
      <p:ext uri="{BB962C8B-B14F-4D97-AF65-F5344CB8AC3E}">
        <p14:creationId xmlns:p14="http://schemas.microsoft.com/office/powerpoint/2010/main" val="15146845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Объект 2"/>
              <p:cNvSpPr>
                <a:spLocks noGrp="1"/>
              </p:cNvSpPr>
              <p:nvPr>
                <p:ph idx="1"/>
              </p:nvPr>
            </p:nvSpPr>
            <p:spPr>
              <a:xfrm>
                <a:off x="0" y="0"/>
                <a:ext cx="9144000" cy="6858000"/>
              </a:xfrm>
            </p:spPr>
            <p:txBody>
              <a:bodyPr>
                <a:normAutofit fontScale="92500" lnSpcReduction="20000"/>
              </a:bodyPr>
              <a:lstStyle/>
              <a:p>
                <a:r>
                  <a:rPr lang="en-US" dirty="0" smtClean="0"/>
                  <a:t>It is clear that no matter what constants </a:t>
                </a:r>
                <a14:m>
                  <m:oMath xmlns:m="http://schemas.openxmlformats.org/officeDocument/2006/math">
                    <m:sSub>
                      <m:sSubPr>
                        <m:ctrlPr>
                          <a:rPr lang="ru-RU" i="1">
                            <a:latin typeface="Cambria Math"/>
                          </a:rPr>
                        </m:ctrlPr>
                      </m:sSubPr>
                      <m:e>
                        <m:r>
                          <a:rPr lang="en-US" i="1">
                            <a:latin typeface="Cambria Math"/>
                          </a:rPr>
                          <m:t>𝑐</m:t>
                        </m:r>
                      </m:e>
                      <m:sub>
                        <m:r>
                          <a:rPr lang="en-US" i="1">
                            <a:latin typeface="Cambria Math"/>
                          </a:rPr>
                          <m:t>1</m:t>
                        </m:r>
                      </m:sub>
                    </m:sSub>
                  </m:oMath>
                </a14:m>
                <a:r>
                  <a:rPr lang="en-US" dirty="0"/>
                  <a:t>  and </a:t>
                </a:r>
                <a14:m>
                  <m:oMath xmlns:m="http://schemas.openxmlformats.org/officeDocument/2006/math">
                    <m:sSub>
                      <m:sSubPr>
                        <m:ctrlPr>
                          <a:rPr lang="ru-RU" i="1">
                            <a:latin typeface="Cambria Math"/>
                          </a:rPr>
                        </m:ctrlPr>
                      </m:sSubPr>
                      <m:e>
                        <m:r>
                          <a:rPr lang="en-US" i="1">
                            <a:latin typeface="Cambria Math"/>
                          </a:rPr>
                          <m:t>𝑐</m:t>
                        </m:r>
                      </m:e>
                      <m:sub>
                        <m:r>
                          <a:rPr lang="en-US" i="1">
                            <a:latin typeface="Cambria Math"/>
                          </a:rPr>
                          <m:t>2</m:t>
                        </m:r>
                      </m:sub>
                    </m:sSub>
                  </m:oMath>
                </a14:m>
                <a:r>
                  <a:rPr lang="en-US" dirty="0"/>
                  <a:t> we use, </a:t>
                </a:r>
                <a14:m>
                  <m:oMath xmlns:m="http://schemas.openxmlformats.org/officeDocument/2006/math">
                    <m:sSub>
                      <m:sSubPr>
                        <m:ctrlPr>
                          <a:rPr lang="ru-RU" i="1">
                            <a:latin typeface="Cambria Math"/>
                          </a:rPr>
                        </m:ctrlPr>
                      </m:sSubPr>
                      <m:e>
                        <m:r>
                          <a:rPr lang="en-US" b="0" i="1" smtClean="0">
                            <a:latin typeface="Cambria Math"/>
                          </a:rPr>
                          <m:t>𝑝</m:t>
                        </m:r>
                      </m:e>
                      <m:sub>
                        <m:r>
                          <a:rPr lang="en-US" i="1">
                            <a:latin typeface="Cambria Math"/>
                          </a:rPr>
                          <m:t>2</m:t>
                        </m:r>
                      </m:sub>
                    </m:sSub>
                    <m:d>
                      <m:dPr>
                        <m:ctrlPr>
                          <a:rPr lang="ru-RU" i="1">
                            <a:latin typeface="Cambria Math"/>
                          </a:rPr>
                        </m:ctrlPr>
                      </m:dPr>
                      <m:e>
                        <m:r>
                          <a:rPr lang="en-US" i="1">
                            <a:latin typeface="Cambria Math"/>
                          </a:rPr>
                          <m:t>𝑡</m:t>
                        </m:r>
                      </m:e>
                    </m:d>
                  </m:oMath>
                </a14:m>
                <a:r>
                  <a:rPr lang="en-US" dirty="0"/>
                  <a:t> can have no more than one sign change. In order to be able to land with zero speed at time </a:t>
                </a:r>
                <a:r>
                  <a:rPr lang="en-US" i="1" dirty="0"/>
                  <a:t>T,</a:t>
                </a:r>
                <a:r>
                  <a:rPr lang="en-US" dirty="0"/>
                  <a:t> it is clear that the initial stage one must choose </a:t>
                </a:r>
                <a:r>
                  <a:rPr lang="en-US" i="1" dirty="0"/>
                  <a:t>u = 0</a:t>
                </a:r>
                <a:r>
                  <a:rPr lang="en-US" dirty="0"/>
                  <a:t> and then switch (at a precise time </a:t>
                </a:r>
                <a:r>
                  <a:rPr lang="en-US" i="1" dirty="0" err="1"/>
                  <a:t>t</a:t>
                </a:r>
                <a:r>
                  <a:rPr lang="en-US" i="1" baseline="-25000" dirty="0" err="1"/>
                  <a:t>s</a:t>
                </a:r>
                <a:r>
                  <a:rPr lang="en-US" dirty="0"/>
                  <a:t>) to </a:t>
                </a:r>
                <a:r>
                  <a:rPr lang="en-US" i="1" dirty="0"/>
                  <a:t>u = 2</a:t>
                </a:r>
                <a:r>
                  <a:rPr lang="en-US" dirty="0"/>
                  <a:t>.</a:t>
                </a:r>
                <a:endParaRPr lang="ru-RU" dirty="0"/>
              </a:p>
              <a:p>
                <a:r>
                  <a:rPr lang="en-US" dirty="0"/>
                  <a:t>The remaining of the problem is to find the switching time </a:t>
                </a:r>
                <a:r>
                  <a:rPr lang="en-US" i="1" dirty="0" err="1"/>
                  <a:t>t</a:t>
                </a:r>
                <a:r>
                  <a:rPr lang="en-US" i="1" baseline="-25000" dirty="0" err="1"/>
                  <a:t>s</a:t>
                </a:r>
                <a:r>
                  <a:rPr lang="en-US" dirty="0"/>
                  <a:t> and the landing time </a:t>
                </a:r>
                <a:r>
                  <a:rPr lang="en-US" i="1" dirty="0"/>
                  <a:t>T</a:t>
                </a:r>
                <a:r>
                  <a:rPr lang="en-US" dirty="0"/>
                  <a:t>. To this end, we solve the state system </a:t>
                </a:r>
                <a:r>
                  <a:rPr lang="en-US" dirty="0" smtClean="0"/>
                  <a:t>for </a:t>
                </a:r>
                <a:r>
                  <a:rPr lang="en-US" i="1" dirty="0"/>
                  <a:t>u(t) </a:t>
                </a:r>
                <a14:m>
                  <m:oMath xmlns:m="http://schemas.openxmlformats.org/officeDocument/2006/math">
                    <m:r>
                      <a:rPr lang="en-US" i="1">
                        <a:latin typeface="Cambria Math"/>
                      </a:rPr>
                      <m:t>≡</m:t>
                    </m:r>
                  </m:oMath>
                </a14:m>
                <a:r>
                  <a:rPr lang="en-US" i="1" dirty="0"/>
                  <a:t>0</a:t>
                </a:r>
                <a:r>
                  <a:rPr lang="en-US" dirty="0"/>
                  <a:t>, for </a:t>
                </a:r>
                <a:r>
                  <a:rPr lang="en-US" i="1" dirty="0"/>
                  <a:t>t </a:t>
                </a:r>
                <a14:m>
                  <m:oMath xmlns:m="http://schemas.openxmlformats.org/officeDocument/2006/math">
                    <m:r>
                      <a:rPr lang="en-US" i="1">
                        <a:latin typeface="Cambria Math"/>
                      </a:rPr>
                      <m:t>∈</m:t>
                    </m:r>
                  </m:oMath>
                </a14:m>
                <a:r>
                  <a:rPr lang="en-US" i="1" dirty="0"/>
                  <a:t> [0; </a:t>
                </a:r>
                <a:r>
                  <a:rPr lang="en-US" i="1" dirty="0" err="1"/>
                  <a:t>t</a:t>
                </a:r>
                <a:r>
                  <a:rPr lang="en-US" i="1" baseline="-25000" dirty="0" err="1"/>
                  <a:t>s</a:t>
                </a:r>
                <a:r>
                  <a:rPr lang="en-US" i="1" dirty="0"/>
                  <a:t>]</a:t>
                </a:r>
                <a:r>
                  <a:rPr lang="en-US" dirty="0"/>
                  <a:t> and </a:t>
                </a:r>
                <a:r>
                  <a:rPr lang="en-US" i="1" dirty="0"/>
                  <a:t>u(t) </a:t>
                </a:r>
                <a14:m>
                  <m:oMath xmlns:m="http://schemas.openxmlformats.org/officeDocument/2006/math">
                    <m:r>
                      <a:rPr lang="en-US" i="1">
                        <a:latin typeface="Cambria Math"/>
                      </a:rPr>
                      <m:t>≡</m:t>
                    </m:r>
                  </m:oMath>
                </a14:m>
                <a:r>
                  <a:rPr lang="en-US" i="1" dirty="0"/>
                  <a:t> 2</a:t>
                </a:r>
                <a:r>
                  <a:rPr lang="en-US" dirty="0"/>
                  <a:t>, for </a:t>
                </a:r>
                <a:r>
                  <a:rPr lang="en-US" i="1" dirty="0"/>
                  <a:t>t </a:t>
                </a:r>
                <a14:m>
                  <m:oMath xmlns:m="http://schemas.openxmlformats.org/officeDocument/2006/math">
                    <m:r>
                      <a:rPr lang="en-US" i="1">
                        <a:latin typeface="Cambria Math"/>
                      </a:rPr>
                      <m:t>∈</m:t>
                    </m:r>
                  </m:oMath>
                </a14:m>
                <a:r>
                  <a:rPr lang="en-US" i="1" dirty="0"/>
                  <a:t> [</a:t>
                </a:r>
                <a:r>
                  <a:rPr lang="en-US" i="1" dirty="0" err="1"/>
                  <a:t>t</a:t>
                </a:r>
                <a:r>
                  <a:rPr lang="en-US" i="1" baseline="-25000" dirty="0" err="1"/>
                  <a:t>s</a:t>
                </a:r>
                <a:r>
                  <a:rPr lang="en-US" i="1" dirty="0"/>
                  <a:t>; T]:</a:t>
                </a:r>
                <a:endParaRPr lang="ru-RU" dirty="0"/>
              </a:p>
              <a:p>
                <a:r>
                  <a:rPr lang="en-US" dirty="0"/>
                  <a:t>In the time interval </a:t>
                </a:r>
                <a:r>
                  <a:rPr lang="en-US" i="1" dirty="0"/>
                  <a:t>t </a:t>
                </a:r>
                <a14:m>
                  <m:oMath xmlns:m="http://schemas.openxmlformats.org/officeDocument/2006/math">
                    <m:r>
                      <a:rPr lang="en-US" i="1">
                        <a:latin typeface="Cambria Math"/>
                      </a:rPr>
                      <m:t>∈</m:t>
                    </m:r>
                  </m:oMath>
                </a14:m>
                <a:r>
                  <a:rPr lang="en-US" i="1" dirty="0"/>
                  <a:t> [0; </a:t>
                </a:r>
                <a:r>
                  <a:rPr lang="en-US" i="1" dirty="0" err="1"/>
                  <a:t>t</a:t>
                </a:r>
                <a:r>
                  <a:rPr lang="en-US" i="1" baseline="-25000" dirty="0" err="1"/>
                  <a:t>s</a:t>
                </a:r>
                <a:r>
                  <a:rPr lang="en-US" i="1" dirty="0"/>
                  <a:t>]</a:t>
                </a:r>
                <a:r>
                  <a:rPr lang="en-US" dirty="0"/>
                  <a:t>, </a:t>
                </a:r>
                <a:r>
                  <a:rPr lang="en-US" i="1" dirty="0"/>
                  <a:t>u</a:t>
                </a:r>
                <a14:m>
                  <m:oMath xmlns:m="http://schemas.openxmlformats.org/officeDocument/2006/math">
                    <m:r>
                      <a:rPr lang="en-US" i="1">
                        <a:latin typeface="Cambria Math"/>
                      </a:rPr>
                      <m:t> ≡ </m:t>
                    </m:r>
                  </m:oMath>
                </a14:m>
                <a:r>
                  <a:rPr lang="en-US" i="1" dirty="0"/>
                  <a:t>0</a:t>
                </a:r>
                <a:r>
                  <a:rPr lang="en-US" dirty="0"/>
                  <a:t> yields:</a:t>
                </a:r>
                <a:endParaRPr lang="ru-RU" dirty="0"/>
              </a:p>
              <a:p>
                <a:pPr marL="0" indent="0">
                  <a:buNone/>
                </a:pPr>
                <a14:m>
                  <m:oMathPara xmlns:m="http://schemas.openxmlformats.org/officeDocument/2006/math">
                    <m:oMathParaPr>
                      <m:jc m:val="centerGroup"/>
                    </m:oMathParaPr>
                    <m:oMath xmlns:m="http://schemas.openxmlformats.org/officeDocument/2006/math">
                      <m:d>
                        <m:dPr>
                          <m:begChr m:val="{"/>
                          <m:endChr m:val=""/>
                          <m:ctrlPr>
                            <a:rPr lang="ru-RU" i="1">
                              <a:latin typeface="Cambria Math"/>
                            </a:rPr>
                          </m:ctrlPr>
                        </m:dPr>
                        <m:e>
                          <m:m>
                            <m:mPr>
                              <m:mcs>
                                <m:mc>
                                  <m:mcPr>
                                    <m:count m:val="1"/>
                                    <m:mcJc m:val="center"/>
                                  </m:mcPr>
                                </m:mc>
                              </m:mcs>
                              <m:ctrlPr>
                                <a:rPr lang="ru-RU" i="1">
                                  <a:latin typeface="Cambria Math"/>
                                </a:rPr>
                              </m:ctrlPr>
                            </m:mPr>
                            <m:mr>
                              <m:e>
                                <m:f>
                                  <m:fPr>
                                    <m:ctrlPr>
                                      <a:rPr lang="ru-RU" i="1">
                                        <a:latin typeface="Cambria Math"/>
                                      </a:rPr>
                                    </m:ctrlPr>
                                  </m:fPr>
                                  <m:num>
                                    <m:r>
                                      <a:rPr lang="en-US" i="1">
                                        <a:latin typeface="Cambria Math"/>
                                      </a:rPr>
                                      <m:t>𝑑</m:t>
                                    </m:r>
                                    <m:sSub>
                                      <m:sSubPr>
                                        <m:ctrlPr>
                                          <a:rPr lang="ru-RU" i="1">
                                            <a:latin typeface="Cambria Math"/>
                                          </a:rPr>
                                        </m:ctrlPr>
                                      </m:sSubPr>
                                      <m:e>
                                        <m:r>
                                          <a:rPr lang="en-US" i="1">
                                            <a:latin typeface="Cambria Math"/>
                                          </a:rPr>
                                          <m:t>𝑥</m:t>
                                        </m:r>
                                      </m:e>
                                      <m:sub>
                                        <m:r>
                                          <a:rPr lang="en-US" i="1">
                                            <a:latin typeface="Cambria Math"/>
                                          </a:rPr>
                                          <m:t>1</m:t>
                                        </m:r>
                                      </m:sub>
                                    </m:sSub>
                                  </m:num>
                                  <m:den>
                                    <m:r>
                                      <a:rPr lang="en-US" i="1">
                                        <a:latin typeface="Cambria Math"/>
                                      </a:rPr>
                                      <m:t>𝑑𝑡</m:t>
                                    </m:r>
                                  </m:den>
                                </m:f>
                                <m:r>
                                  <a:rPr lang="en-US" i="1">
                                    <a:latin typeface="Cambria Math"/>
                                  </a:rPr>
                                  <m:t>=</m:t>
                                </m:r>
                                <m:sSub>
                                  <m:sSubPr>
                                    <m:ctrlPr>
                                      <a:rPr lang="ru-RU" i="1">
                                        <a:latin typeface="Cambria Math"/>
                                      </a:rPr>
                                    </m:ctrlPr>
                                  </m:sSubPr>
                                  <m:e>
                                    <m:r>
                                      <a:rPr lang="en-US" i="1">
                                        <a:latin typeface="Cambria Math"/>
                                      </a:rPr>
                                      <m:t>𝑥</m:t>
                                    </m:r>
                                  </m:e>
                                  <m:sub>
                                    <m:r>
                                      <a:rPr lang="en-US" i="1">
                                        <a:latin typeface="Cambria Math"/>
                                      </a:rPr>
                                      <m:t>2</m:t>
                                    </m:r>
                                  </m:sub>
                                </m:sSub>
                                <m:r>
                                  <a:rPr lang="en-US" i="1">
                                    <a:latin typeface="Cambria Math"/>
                                  </a:rPr>
                                  <m:t>           </m:t>
                                </m:r>
                              </m:e>
                            </m:mr>
                            <m:mr>
                              <m:e>
                                <m:f>
                                  <m:fPr>
                                    <m:ctrlPr>
                                      <a:rPr lang="ru-RU" i="1">
                                        <a:latin typeface="Cambria Math"/>
                                      </a:rPr>
                                    </m:ctrlPr>
                                  </m:fPr>
                                  <m:num>
                                    <m:r>
                                      <a:rPr lang="en-US" i="1">
                                        <a:latin typeface="Cambria Math"/>
                                      </a:rPr>
                                      <m:t>𝑑</m:t>
                                    </m:r>
                                    <m:sSub>
                                      <m:sSubPr>
                                        <m:ctrlPr>
                                          <a:rPr lang="ru-RU" i="1">
                                            <a:latin typeface="Cambria Math"/>
                                          </a:rPr>
                                        </m:ctrlPr>
                                      </m:sSubPr>
                                      <m:e>
                                        <m:r>
                                          <a:rPr lang="en-US" i="1">
                                            <a:latin typeface="Cambria Math"/>
                                          </a:rPr>
                                          <m:t>𝑥</m:t>
                                        </m:r>
                                      </m:e>
                                      <m:sub>
                                        <m:r>
                                          <a:rPr lang="en-US" i="1">
                                            <a:latin typeface="Cambria Math"/>
                                          </a:rPr>
                                          <m:t>2</m:t>
                                        </m:r>
                                      </m:sub>
                                    </m:sSub>
                                  </m:num>
                                  <m:den>
                                    <m:r>
                                      <a:rPr lang="en-US" i="1">
                                        <a:latin typeface="Cambria Math"/>
                                      </a:rPr>
                                      <m:t>𝑑𝑡</m:t>
                                    </m:r>
                                  </m:den>
                                </m:f>
                                <m:r>
                                  <a:rPr lang="en-US" i="1">
                                    <a:latin typeface="Cambria Math"/>
                                  </a:rPr>
                                  <m:t>=</m:t>
                                </m:r>
                                <m:sSub>
                                  <m:sSubPr>
                                    <m:ctrlPr>
                                      <a:rPr lang="ru-RU" i="1">
                                        <a:latin typeface="Cambria Math"/>
                                      </a:rPr>
                                    </m:ctrlPr>
                                  </m:sSubPr>
                                  <m:e>
                                    <m:r>
                                      <a:rPr lang="en-US" i="1">
                                        <a:latin typeface="Cambria Math"/>
                                      </a:rPr>
                                      <m:t>−1−</m:t>
                                    </m:r>
                                    <m:r>
                                      <a:rPr lang="en-US" i="1">
                                        <a:latin typeface="Cambria Math"/>
                                      </a:rPr>
                                      <m:t>𝑥</m:t>
                                    </m:r>
                                  </m:e>
                                  <m:sub>
                                    <m:r>
                                      <a:rPr lang="en-US" i="1">
                                        <a:latin typeface="Cambria Math"/>
                                      </a:rPr>
                                      <m:t>2</m:t>
                                    </m:r>
                                  </m:sub>
                                </m:sSub>
                              </m:e>
                            </m:mr>
                          </m:m>
                        </m:e>
                      </m:d>
                    </m:oMath>
                  </m:oMathPara>
                </a14:m>
                <a:endParaRPr lang="ru-RU" dirty="0"/>
              </a:p>
              <a:p>
                <a:pPr marL="0" indent="0">
                  <a:buNone/>
                </a:pPr>
                <a:r>
                  <a:rPr lang="en-US" dirty="0"/>
                  <a:t>which has the solution </a:t>
                </a:r>
                <a:endParaRPr lang="en-US" dirty="0" smtClean="0"/>
              </a:p>
              <a:p>
                <a:pPr marL="0" indent="0">
                  <a:buNone/>
                </a:pPr>
                <a:r>
                  <a:rPr lang="en-US" i="1" dirty="0" smtClean="0"/>
                  <a:t>x</a:t>
                </a:r>
                <a:r>
                  <a:rPr lang="en-US" i="1" baseline="-25000" dirty="0" smtClean="0"/>
                  <a:t>1</a:t>
                </a:r>
                <a:r>
                  <a:rPr lang="en-US" i="1" dirty="0" smtClean="0"/>
                  <a:t>(t</a:t>
                </a:r>
                <a:r>
                  <a:rPr lang="en-US" i="1" dirty="0"/>
                  <a:t>) = 11– t – e</a:t>
                </a:r>
                <a:r>
                  <a:rPr lang="en-US" i="1" baseline="30000" dirty="0"/>
                  <a:t>-t</a:t>
                </a:r>
                <a:r>
                  <a:rPr lang="en-US" i="1" dirty="0"/>
                  <a:t> </a:t>
                </a:r>
                <a:r>
                  <a:rPr lang="en-US" dirty="0"/>
                  <a:t>and</a:t>
                </a:r>
                <a:r>
                  <a:rPr lang="en-US" i="1" dirty="0"/>
                  <a:t> </a:t>
                </a:r>
                <a:r>
                  <a:rPr lang="en-US" i="1" dirty="0" smtClean="0"/>
                  <a:t>x</a:t>
                </a:r>
                <a:r>
                  <a:rPr lang="en-US" i="1" baseline="-25000" dirty="0" smtClean="0"/>
                  <a:t>2</a:t>
                </a:r>
                <a:r>
                  <a:rPr lang="en-US" i="1" dirty="0" smtClean="0"/>
                  <a:t>(t</a:t>
                </a:r>
                <a:r>
                  <a:rPr lang="en-US" i="1" dirty="0"/>
                  <a:t>) = –1 + e</a:t>
                </a:r>
                <a:r>
                  <a:rPr lang="en-US" i="1" baseline="30000" dirty="0"/>
                  <a:t>–t</a:t>
                </a:r>
                <a:r>
                  <a:rPr lang="en-US" dirty="0"/>
                  <a:t>. </a:t>
                </a:r>
                <a:endParaRPr lang="ru-RU" dirty="0"/>
              </a:p>
              <a:p>
                <a:pPr marL="0" indent="0">
                  <a:buNone/>
                </a:pPr>
                <a:endParaRPr lang="ru-RU" dirty="0"/>
              </a:p>
            </p:txBody>
          </p:sp>
        </mc:Choice>
        <mc:Fallback>
          <p:sp>
            <p:nvSpPr>
              <p:cNvPr id="3" name="Объект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a:stretch>
                  <a:fillRect l="-1533" t="-2311" r="-1800"/>
                </a:stretch>
              </a:blipFill>
            </p:spPr>
            <p:txBody>
              <a:bodyPr/>
              <a:lstStyle/>
              <a:p>
                <a:r>
                  <a:rPr lang="ru-RU">
                    <a:noFill/>
                  </a:rPr>
                  <a:t> </a:t>
                </a:r>
              </a:p>
            </p:txBody>
          </p:sp>
        </mc:Fallback>
      </mc:AlternateContent>
    </p:spTree>
    <p:extLst>
      <p:ext uri="{BB962C8B-B14F-4D97-AF65-F5344CB8AC3E}">
        <p14:creationId xmlns:p14="http://schemas.microsoft.com/office/powerpoint/2010/main" val="28633907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Объект 2"/>
              <p:cNvSpPr>
                <a:spLocks noGrp="1"/>
              </p:cNvSpPr>
              <p:nvPr>
                <p:ph idx="1"/>
              </p:nvPr>
            </p:nvSpPr>
            <p:spPr>
              <a:xfrm>
                <a:off x="0" y="0"/>
                <a:ext cx="9144000" cy="6858000"/>
              </a:xfrm>
            </p:spPr>
            <p:txBody>
              <a:bodyPr/>
              <a:lstStyle/>
              <a:p>
                <a:r>
                  <a:rPr lang="en-US" dirty="0"/>
                  <a:t>In the time interval  t </a:t>
                </a:r>
                <a14:m>
                  <m:oMath xmlns:m="http://schemas.openxmlformats.org/officeDocument/2006/math">
                    <m:r>
                      <a:rPr lang="en-US" i="1"/>
                      <m:t>∈</m:t>
                    </m:r>
                  </m:oMath>
                </a14:m>
                <a:r>
                  <a:rPr lang="en-US" dirty="0"/>
                  <a:t> [</a:t>
                </a:r>
                <a:r>
                  <a:rPr lang="en-US" dirty="0" err="1"/>
                  <a:t>t</a:t>
                </a:r>
                <a:r>
                  <a:rPr lang="en-US" baseline="-25000" dirty="0" err="1"/>
                  <a:t>s</a:t>
                </a:r>
                <a:r>
                  <a:rPr lang="en-US" dirty="0"/>
                  <a:t>; T], u </a:t>
                </a:r>
                <a14:m>
                  <m:oMath xmlns:m="http://schemas.openxmlformats.org/officeDocument/2006/math">
                    <m:r>
                      <a:rPr lang="en-US" i="1"/>
                      <m:t>≡</m:t>
                    </m:r>
                  </m:oMath>
                </a14:m>
                <a:r>
                  <a:rPr lang="en-US" dirty="0"/>
                  <a:t> 2 yields:</a:t>
                </a:r>
                <a:endParaRPr lang="ru-RU" dirty="0"/>
              </a:p>
              <a:p>
                <a:pPr marL="0" indent="0">
                  <a:buNone/>
                </a:pPr>
                <a14:m>
                  <m:oMathPara xmlns:m="http://schemas.openxmlformats.org/officeDocument/2006/math">
                    <m:oMathParaPr>
                      <m:jc m:val="centerGroup"/>
                    </m:oMathParaPr>
                    <m:oMath xmlns:m="http://schemas.openxmlformats.org/officeDocument/2006/math">
                      <m:d>
                        <m:dPr>
                          <m:begChr m:val="{"/>
                          <m:endChr m:val=""/>
                          <m:ctrlPr>
                            <a:rPr lang="ru-RU" i="1"/>
                          </m:ctrlPr>
                        </m:dPr>
                        <m:e>
                          <m:m>
                            <m:mPr>
                              <m:mcs>
                                <m:mc>
                                  <m:mcPr>
                                    <m:count m:val="1"/>
                                    <m:mcJc m:val="center"/>
                                  </m:mcPr>
                                </m:mc>
                              </m:mcs>
                              <m:ctrlPr>
                                <a:rPr lang="ru-RU" i="1"/>
                              </m:ctrlPr>
                            </m:mPr>
                            <m:mr>
                              <m:e>
                                <m:f>
                                  <m:fPr>
                                    <m:ctrlPr>
                                      <a:rPr lang="ru-RU" i="1"/>
                                    </m:ctrlPr>
                                  </m:fPr>
                                  <m:num>
                                    <m:r>
                                      <a:rPr lang="en-US" i="1"/>
                                      <m:t>𝑑</m:t>
                                    </m:r>
                                    <m:sSub>
                                      <m:sSubPr>
                                        <m:ctrlPr>
                                          <a:rPr lang="ru-RU" i="1"/>
                                        </m:ctrlPr>
                                      </m:sSubPr>
                                      <m:e>
                                        <m:r>
                                          <a:rPr lang="en-US" i="1"/>
                                          <m:t>𝑥</m:t>
                                        </m:r>
                                      </m:e>
                                      <m:sub>
                                        <m:r>
                                          <a:rPr lang="en-US" i="1"/>
                                          <m:t>1</m:t>
                                        </m:r>
                                      </m:sub>
                                    </m:sSub>
                                  </m:num>
                                  <m:den>
                                    <m:r>
                                      <a:rPr lang="en-US" i="1"/>
                                      <m:t>𝑑𝑡</m:t>
                                    </m:r>
                                  </m:den>
                                </m:f>
                                <m:r>
                                  <a:rPr lang="en-US" i="1"/>
                                  <m:t>=</m:t>
                                </m:r>
                                <m:sSub>
                                  <m:sSubPr>
                                    <m:ctrlPr>
                                      <a:rPr lang="ru-RU" i="1"/>
                                    </m:ctrlPr>
                                  </m:sSubPr>
                                  <m:e>
                                    <m:r>
                                      <a:rPr lang="en-US" i="1"/>
                                      <m:t>𝑥</m:t>
                                    </m:r>
                                  </m:e>
                                  <m:sub>
                                    <m:r>
                                      <a:rPr lang="en-US" i="1"/>
                                      <m:t>2</m:t>
                                    </m:r>
                                  </m:sub>
                                </m:sSub>
                                <m:r>
                                  <a:rPr lang="en-US" i="1"/>
                                  <m:t>           </m:t>
                                </m:r>
                              </m:e>
                            </m:mr>
                            <m:mr>
                              <m:e>
                                <m:f>
                                  <m:fPr>
                                    <m:ctrlPr>
                                      <a:rPr lang="ru-RU" i="1"/>
                                    </m:ctrlPr>
                                  </m:fPr>
                                  <m:num>
                                    <m:r>
                                      <a:rPr lang="en-US" i="1"/>
                                      <m:t>𝑑</m:t>
                                    </m:r>
                                    <m:sSub>
                                      <m:sSubPr>
                                        <m:ctrlPr>
                                          <a:rPr lang="ru-RU" i="1"/>
                                        </m:ctrlPr>
                                      </m:sSubPr>
                                      <m:e>
                                        <m:r>
                                          <a:rPr lang="en-US" i="1"/>
                                          <m:t>𝑥</m:t>
                                        </m:r>
                                      </m:e>
                                      <m:sub>
                                        <m:r>
                                          <a:rPr lang="en-US" i="1"/>
                                          <m:t>2</m:t>
                                        </m:r>
                                      </m:sub>
                                    </m:sSub>
                                  </m:num>
                                  <m:den>
                                    <m:r>
                                      <a:rPr lang="en-US" i="1"/>
                                      <m:t>𝑑𝑡</m:t>
                                    </m:r>
                                  </m:den>
                                </m:f>
                                <m:r>
                                  <a:rPr lang="en-US" i="1"/>
                                  <m:t>=</m:t>
                                </m:r>
                                <m:sSub>
                                  <m:sSubPr>
                                    <m:ctrlPr>
                                      <a:rPr lang="ru-RU" i="1"/>
                                    </m:ctrlPr>
                                  </m:sSubPr>
                                  <m:e>
                                    <m:r>
                                      <a:rPr lang="en-US" i="1"/>
                                      <m:t>1−</m:t>
                                    </m:r>
                                    <m:r>
                                      <a:rPr lang="en-US" i="1"/>
                                      <m:t>𝑥</m:t>
                                    </m:r>
                                  </m:e>
                                  <m:sub>
                                    <m:r>
                                      <a:rPr lang="en-US" i="1"/>
                                      <m:t>2</m:t>
                                    </m:r>
                                  </m:sub>
                                </m:sSub>
                              </m:e>
                            </m:mr>
                          </m:m>
                        </m:e>
                      </m:d>
                    </m:oMath>
                  </m:oMathPara>
                </a14:m>
                <a:endParaRPr lang="ru-RU" dirty="0"/>
              </a:p>
              <a:p>
                <a:pPr marL="0" indent="0">
                  <a:buNone/>
                </a:pPr>
                <a:r>
                  <a:rPr lang="en-US" dirty="0"/>
                  <a:t>which has the </a:t>
                </a:r>
                <a:r>
                  <a:rPr lang="en-US" dirty="0" smtClean="0"/>
                  <a:t>solution</a:t>
                </a:r>
              </a:p>
              <a:p>
                <a:pPr marL="0" indent="0">
                  <a:buNone/>
                </a:pPr>
                <a:r>
                  <a:rPr lang="en-US" dirty="0" smtClean="0"/>
                  <a:t> </a:t>
                </a:r>
                <a:r>
                  <a:rPr lang="en-US" i="1" dirty="0"/>
                  <a:t>x</a:t>
                </a:r>
                <a:r>
                  <a:rPr lang="en-US" i="1" baseline="-25000" dirty="0"/>
                  <a:t>1</a:t>
                </a:r>
                <a:r>
                  <a:rPr lang="en-US" i="1" dirty="0"/>
                  <a:t>(t) = –1 + t –T + </a:t>
                </a:r>
                <a:r>
                  <a:rPr lang="en-US" i="1" dirty="0" err="1"/>
                  <a:t>e</a:t>
                </a:r>
                <a:r>
                  <a:rPr lang="en-US" i="1" baseline="30000" dirty="0" err="1"/>
                  <a:t>T</a:t>
                </a:r>
                <a:r>
                  <a:rPr lang="en-US" i="1" baseline="30000" dirty="0"/>
                  <a:t>–t</a:t>
                </a:r>
                <a:r>
                  <a:rPr lang="en-US" baseline="30000" dirty="0"/>
                  <a:t> </a:t>
                </a:r>
                <a:r>
                  <a:rPr lang="en-US" dirty="0"/>
                  <a:t>and </a:t>
                </a:r>
                <a14:m>
                  <m:oMath xmlns:m="http://schemas.openxmlformats.org/officeDocument/2006/math">
                    <m:sSub>
                      <m:sSubPr>
                        <m:ctrlPr>
                          <a:rPr lang="ru-RU" i="1">
                            <a:latin typeface="Cambria Math"/>
                          </a:rPr>
                        </m:ctrlPr>
                      </m:sSubPr>
                      <m:e>
                        <m:r>
                          <a:rPr lang="en-US" i="1">
                            <a:latin typeface="Cambria Math"/>
                          </a:rPr>
                          <m:t>𝑥</m:t>
                        </m:r>
                      </m:e>
                      <m:sub>
                        <m:r>
                          <a:rPr lang="en-US" i="1">
                            <a:latin typeface="Cambria Math"/>
                          </a:rPr>
                          <m:t>2</m:t>
                        </m:r>
                      </m:sub>
                    </m:sSub>
                    <m:r>
                      <a:rPr lang="en-US" i="1">
                        <a:latin typeface="Cambria Math"/>
                      </a:rPr>
                      <m:t> </m:t>
                    </m:r>
                  </m:oMath>
                </a14:m>
                <a:r>
                  <a:rPr lang="en-US" i="1" dirty="0"/>
                  <a:t>(t) = 1–</a:t>
                </a:r>
                <a:r>
                  <a:rPr lang="en-US" i="1" dirty="0" err="1"/>
                  <a:t>e</a:t>
                </a:r>
                <a:r>
                  <a:rPr lang="en-US" i="1" baseline="30000" dirty="0" err="1"/>
                  <a:t>T</a:t>
                </a:r>
                <a:r>
                  <a:rPr lang="en-US" i="1" baseline="30000" dirty="0"/>
                  <a:t>–t</a:t>
                </a:r>
                <a:r>
                  <a:rPr lang="en-US" i="1" dirty="0"/>
                  <a:t>.</a:t>
                </a:r>
                <a:endParaRPr lang="ru-RU" dirty="0"/>
              </a:p>
              <a:p>
                <a:endParaRPr lang="ru-RU" dirty="0"/>
              </a:p>
            </p:txBody>
          </p:sp>
        </mc:Choice>
        <mc:Fallback>
          <p:sp>
            <p:nvSpPr>
              <p:cNvPr id="3" name="Объект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a:stretch>
                  <a:fillRect l="-1667" t="-1067"/>
                </a:stretch>
              </a:blipFill>
            </p:spPr>
            <p:txBody>
              <a:bodyPr/>
              <a:lstStyle/>
              <a:p>
                <a:r>
                  <a:rPr lang="ru-RU">
                    <a:noFill/>
                  </a:rPr>
                  <a:t> </a:t>
                </a:r>
              </a:p>
            </p:txBody>
          </p:sp>
        </mc:Fallback>
      </mc:AlternateContent>
    </p:spTree>
    <p:extLst>
      <p:ext uri="{BB962C8B-B14F-4D97-AF65-F5344CB8AC3E}">
        <p14:creationId xmlns:p14="http://schemas.microsoft.com/office/powerpoint/2010/main" val="27530803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Объект 2"/>
              <p:cNvSpPr>
                <a:spLocks noGrp="1"/>
              </p:cNvSpPr>
              <p:nvPr>
                <p:ph idx="1"/>
              </p:nvPr>
            </p:nvSpPr>
            <p:spPr>
              <a:xfrm>
                <a:off x="0" y="0"/>
                <a:ext cx="9144000" cy="6858000"/>
              </a:xfrm>
            </p:spPr>
            <p:txBody>
              <a:bodyPr>
                <a:normAutofit/>
              </a:bodyPr>
              <a:lstStyle/>
              <a:p>
                <a:pPr marL="0" indent="0">
                  <a:buNone/>
                </a:pPr>
                <a:r>
                  <a:rPr lang="en-US" dirty="0"/>
                  <a:t>The matching conditions for </a:t>
                </a:r>
                <a:r>
                  <a:rPr lang="en-US" i="1" dirty="0"/>
                  <a:t>x</a:t>
                </a:r>
                <a:r>
                  <a:rPr lang="en-US" i="1" baseline="-25000" dirty="0"/>
                  <a:t>1</a:t>
                </a:r>
                <a:r>
                  <a:rPr lang="en-US" dirty="0"/>
                  <a:t> and </a:t>
                </a:r>
                <a:r>
                  <a:rPr lang="en-US" i="1" dirty="0"/>
                  <a:t>x</a:t>
                </a:r>
                <a:r>
                  <a:rPr lang="en-US" i="1" baseline="-25000" dirty="0"/>
                  <a:t>2</a:t>
                </a:r>
                <a:r>
                  <a:rPr lang="en-US" dirty="0"/>
                  <a:t> at  </a:t>
                </a:r>
                <a:r>
                  <a:rPr lang="en-US" i="1" dirty="0"/>
                  <a:t>t = </a:t>
                </a:r>
                <a:r>
                  <a:rPr lang="en-US" i="1" dirty="0" err="1"/>
                  <a:t>t</a:t>
                </a:r>
                <a:r>
                  <a:rPr lang="en-US" i="1" baseline="-25000" dirty="0" err="1"/>
                  <a:t>s</a:t>
                </a:r>
                <a:r>
                  <a:rPr lang="en-US" dirty="0"/>
                  <a:t>  yield the system of equations for </a:t>
                </a:r>
                <a:r>
                  <a:rPr lang="en-US" i="1" dirty="0" err="1"/>
                  <a:t>t</a:t>
                </a:r>
                <a:r>
                  <a:rPr lang="en-US" i="1" baseline="-25000" dirty="0" err="1"/>
                  <a:t>s</a:t>
                </a:r>
                <a:r>
                  <a:rPr lang="en-US" dirty="0"/>
                  <a:t> and </a:t>
                </a:r>
                <a:r>
                  <a:rPr lang="en-US" i="1" dirty="0"/>
                  <a:t>T</a:t>
                </a:r>
                <a:r>
                  <a:rPr lang="en-US" dirty="0"/>
                  <a:t>, which can be solved (surprisingly) </a:t>
                </a:r>
                <a:r>
                  <a:rPr lang="en-US" dirty="0" err="1"/>
                  <a:t>explicitely</a:t>
                </a:r>
                <a:r>
                  <a:rPr lang="en-US" dirty="0"/>
                  <a:t>:</a:t>
                </a:r>
                <a:endParaRPr lang="ru-RU" dirty="0"/>
              </a:p>
              <a:p>
                <a:pPr marL="0" indent="0">
                  <a:buNone/>
                </a:pPr>
                <a14:m>
                  <m:oMathPara xmlns:m="http://schemas.openxmlformats.org/officeDocument/2006/math">
                    <m:oMathParaPr>
                      <m:jc m:val="centerGroup"/>
                    </m:oMathParaPr>
                    <m:oMath xmlns:m="http://schemas.openxmlformats.org/officeDocument/2006/math">
                      <m:d>
                        <m:dPr>
                          <m:begChr m:val="{"/>
                          <m:endChr m:val=""/>
                          <m:ctrlPr>
                            <a:rPr lang="ru-RU" i="1"/>
                          </m:ctrlPr>
                        </m:dPr>
                        <m:e>
                          <m:m>
                            <m:mPr>
                              <m:mcs>
                                <m:mc>
                                  <m:mcPr>
                                    <m:count m:val="1"/>
                                    <m:mcJc m:val="center"/>
                                  </m:mcPr>
                                </m:mc>
                              </m:mcs>
                              <m:ctrlPr>
                                <a:rPr lang="ru-RU" i="1"/>
                              </m:ctrlPr>
                            </m:mPr>
                            <m:mr>
                              <m:e>
                                <m:r>
                                  <a:rPr lang="en-US" i="1"/>
                                  <m:t>11−</m:t>
                                </m:r>
                                <m:sSub>
                                  <m:sSubPr>
                                    <m:ctrlPr>
                                      <a:rPr lang="ru-RU" i="1"/>
                                    </m:ctrlPr>
                                  </m:sSubPr>
                                  <m:e>
                                    <m:r>
                                      <a:rPr lang="en-US" i="1"/>
                                      <m:t>𝑡</m:t>
                                    </m:r>
                                  </m:e>
                                  <m:sub>
                                    <m:r>
                                      <a:rPr lang="en-US" i="1"/>
                                      <m:t>𝑠</m:t>
                                    </m:r>
                                  </m:sub>
                                </m:sSub>
                                <m:r>
                                  <a:rPr lang="en-US" i="1"/>
                                  <m:t>−</m:t>
                                </m:r>
                                <m:sSup>
                                  <m:sSupPr>
                                    <m:ctrlPr>
                                      <a:rPr lang="ru-RU" i="1"/>
                                    </m:ctrlPr>
                                  </m:sSupPr>
                                  <m:e>
                                    <m:r>
                                      <a:rPr lang="en-US" i="1"/>
                                      <m:t>𝑒</m:t>
                                    </m:r>
                                  </m:e>
                                  <m:sup>
                                    <m:r>
                                      <a:rPr lang="en-US" i="1"/>
                                      <m:t>−</m:t>
                                    </m:r>
                                    <m:sSub>
                                      <m:sSubPr>
                                        <m:ctrlPr>
                                          <a:rPr lang="ru-RU" i="1"/>
                                        </m:ctrlPr>
                                      </m:sSubPr>
                                      <m:e>
                                        <m:r>
                                          <a:rPr lang="en-US" i="1"/>
                                          <m:t>𝑡</m:t>
                                        </m:r>
                                      </m:e>
                                      <m:sub>
                                        <m:r>
                                          <a:rPr lang="en-US" i="1"/>
                                          <m:t>𝑠</m:t>
                                        </m:r>
                                      </m:sub>
                                    </m:sSub>
                                  </m:sup>
                                </m:sSup>
                                <m:r>
                                  <a:rPr lang="en-US" i="1"/>
                                  <m:t>=−1+</m:t>
                                </m:r>
                                <m:sSub>
                                  <m:sSubPr>
                                    <m:ctrlPr>
                                      <a:rPr lang="ru-RU" i="1"/>
                                    </m:ctrlPr>
                                  </m:sSubPr>
                                  <m:e>
                                    <m:r>
                                      <a:rPr lang="en-US" i="1"/>
                                      <m:t>𝑡</m:t>
                                    </m:r>
                                  </m:e>
                                  <m:sub>
                                    <m:r>
                                      <a:rPr lang="en-US" i="1"/>
                                      <m:t>𝑠</m:t>
                                    </m:r>
                                  </m:sub>
                                </m:sSub>
                                <m:r>
                                  <a:rPr lang="en-US" i="1"/>
                                  <m:t>−</m:t>
                                </m:r>
                                <m:r>
                                  <a:rPr lang="en-US" i="1"/>
                                  <m:t>𝑇</m:t>
                                </m:r>
                                <m:r>
                                  <a:rPr lang="en-US" i="1"/>
                                  <m:t>+</m:t>
                                </m:r>
                                <m:sSup>
                                  <m:sSupPr>
                                    <m:ctrlPr>
                                      <a:rPr lang="ru-RU" i="1"/>
                                    </m:ctrlPr>
                                  </m:sSupPr>
                                  <m:e>
                                    <m:r>
                                      <a:rPr lang="en-US" i="1"/>
                                      <m:t>𝑒</m:t>
                                    </m:r>
                                  </m:e>
                                  <m:sup>
                                    <m:r>
                                      <a:rPr lang="en-US" i="1"/>
                                      <m:t>𝑇</m:t>
                                    </m:r>
                                    <m:r>
                                      <a:rPr lang="en-US" i="1"/>
                                      <m:t>−</m:t>
                                    </m:r>
                                    <m:sSub>
                                      <m:sSubPr>
                                        <m:ctrlPr>
                                          <a:rPr lang="ru-RU" i="1"/>
                                        </m:ctrlPr>
                                      </m:sSubPr>
                                      <m:e>
                                        <m:r>
                                          <a:rPr lang="en-US" i="1"/>
                                          <m:t>𝑡</m:t>
                                        </m:r>
                                      </m:e>
                                      <m:sub>
                                        <m:r>
                                          <a:rPr lang="en-US" i="1"/>
                                          <m:t>𝑠</m:t>
                                        </m:r>
                                      </m:sub>
                                    </m:sSub>
                                  </m:sup>
                                </m:sSup>
                              </m:e>
                            </m:mr>
                            <m:mr>
                              <m:e>
                                <m:r>
                                  <a:rPr lang="en-US" i="1"/>
                                  <m:t>−1+</m:t>
                                </m:r>
                                <m:sSup>
                                  <m:sSupPr>
                                    <m:ctrlPr>
                                      <a:rPr lang="ru-RU" i="1"/>
                                    </m:ctrlPr>
                                  </m:sSupPr>
                                  <m:e>
                                    <m:r>
                                      <a:rPr lang="en-US" i="1"/>
                                      <m:t>𝑒</m:t>
                                    </m:r>
                                  </m:e>
                                  <m:sup>
                                    <m:r>
                                      <a:rPr lang="en-US" i="1"/>
                                      <m:t>−</m:t>
                                    </m:r>
                                    <m:sSub>
                                      <m:sSubPr>
                                        <m:ctrlPr>
                                          <a:rPr lang="ru-RU" i="1"/>
                                        </m:ctrlPr>
                                      </m:sSubPr>
                                      <m:e>
                                        <m:r>
                                          <a:rPr lang="en-US" i="1"/>
                                          <m:t>𝑡</m:t>
                                        </m:r>
                                      </m:e>
                                      <m:sub>
                                        <m:r>
                                          <a:rPr lang="en-US" i="1"/>
                                          <m:t>𝑠</m:t>
                                        </m:r>
                                      </m:sub>
                                    </m:sSub>
                                  </m:sup>
                                </m:sSup>
                                <m:r>
                                  <a:rPr lang="en-US" i="1"/>
                                  <m:t>=1+</m:t>
                                </m:r>
                                <m:sSup>
                                  <m:sSupPr>
                                    <m:ctrlPr>
                                      <a:rPr lang="ru-RU" i="1"/>
                                    </m:ctrlPr>
                                  </m:sSupPr>
                                  <m:e>
                                    <m:r>
                                      <a:rPr lang="en-US" i="1"/>
                                      <m:t>𝑒</m:t>
                                    </m:r>
                                  </m:e>
                                  <m:sup>
                                    <m:r>
                                      <a:rPr lang="en-US" i="1"/>
                                      <m:t>𝑇</m:t>
                                    </m:r>
                                    <m:r>
                                      <a:rPr lang="en-US" i="1"/>
                                      <m:t>−</m:t>
                                    </m:r>
                                    <m:sSub>
                                      <m:sSubPr>
                                        <m:ctrlPr>
                                          <a:rPr lang="ru-RU" i="1"/>
                                        </m:ctrlPr>
                                      </m:sSubPr>
                                      <m:e>
                                        <m:r>
                                          <a:rPr lang="en-US" i="1"/>
                                          <m:t>𝑡</m:t>
                                        </m:r>
                                      </m:e>
                                      <m:sub>
                                        <m:r>
                                          <a:rPr lang="en-US" i="1"/>
                                          <m:t>𝑠</m:t>
                                        </m:r>
                                      </m:sub>
                                    </m:sSub>
                                  </m:sup>
                                </m:sSup>
                                <m:r>
                                  <a:rPr lang="en-US" i="1"/>
                                  <m:t>                           </m:t>
                                </m:r>
                              </m:e>
                            </m:mr>
                          </m:m>
                        </m:e>
                      </m:d>
                    </m:oMath>
                  </m:oMathPara>
                </a14:m>
                <a:endParaRPr lang="ru-RU" dirty="0"/>
              </a:p>
              <a:p>
                <a:r>
                  <a:rPr lang="en-US" dirty="0"/>
                  <a:t>Whether you use a computer or you do it by hand, the solution turns out to be </a:t>
                </a:r>
                <a14:m>
                  <m:oMath xmlns:m="http://schemas.openxmlformats.org/officeDocument/2006/math">
                    <m:sSub>
                      <m:sSubPr>
                        <m:ctrlPr>
                          <a:rPr lang="ru-RU" i="1"/>
                        </m:ctrlPr>
                      </m:sSubPr>
                      <m:e>
                        <m:r>
                          <a:rPr lang="en-US" i="1"/>
                          <m:t>𝑡</m:t>
                        </m:r>
                      </m:e>
                      <m:sub>
                        <m:r>
                          <a:rPr lang="en-US" i="1"/>
                          <m:t>𝑠</m:t>
                        </m:r>
                      </m:sub>
                    </m:sSub>
                    <m:r>
                      <a:rPr lang="en-US" i="1"/>
                      <m:t>≈</m:t>
                    </m:r>
                  </m:oMath>
                </a14:m>
                <a:r>
                  <a:rPr lang="en-US" dirty="0"/>
                  <a:t>10.692 and </a:t>
                </a:r>
                <a14:m>
                  <m:oMath xmlns:m="http://schemas.openxmlformats.org/officeDocument/2006/math">
                    <m:r>
                      <a:rPr lang="en-US" i="1"/>
                      <m:t>𝑇</m:t>
                    </m:r>
                    <m:r>
                      <a:rPr lang="en-US" i="1"/>
                      <m:t>≈</m:t>
                    </m:r>
                  </m:oMath>
                </a14:m>
                <a:r>
                  <a:rPr lang="en-US" dirty="0"/>
                  <a:t>11.386. (quite short braking period</a:t>
                </a:r>
                <a:r>
                  <a:rPr lang="en-US" dirty="0" smtClean="0"/>
                  <a:t>...)</a:t>
                </a:r>
              </a:p>
              <a:p>
                <a:r>
                  <a:rPr lang="en-US" b="1" dirty="0"/>
                  <a:t>Conclusion:</a:t>
                </a:r>
                <a:r>
                  <a:rPr lang="en-US" dirty="0"/>
                  <a:t> To achieve the optimal solution (landing in shortest amount of time), the probe is left to fall freely for the first 10.692 seconds and  then the maximum brake is applied for the next 0.694 seconds.</a:t>
                </a:r>
                <a:endParaRPr lang="ru-RU" dirty="0"/>
              </a:p>
              <a:p>
                <a:endParaRPr lang="ru-RU" dirty="0"/>
              </a:p>
              <a:p>
                <a:endParaRPr lang="ru-RU" dirty="0"/>
              </a:p>
            </p:txBody>
          </p:sp>
        </mc:Choice>
        <mc:Fallback>
          <p:sp>
            <p:nvSpPr>
              <p:cNvPr id="3" name="Объект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a:stretch>
                  <a:fillRect l="-1667" t="-1156"/>
                </a:stretch>
              </a:blipFill>
            </p:spPr>
            <p:txBody>
              <a:bodyPr/>
              <a:lstStyle/>
              <a:p>
                <a:r>
                  <a:rPr lang="ru-RU">
                    <a:noFill/>
                  </a:rPr>
                  <a:t> </a:t>
                </a:r>
              </a:p>
            </p:txBody>
          </p:sp>
        </mc:Fallback>
      </mc:AlternateContent>
    </p:spTree>
    <p:extLst>
      <p:ext uri="{BB962C8B-B14F-4D97-AF65-F5344CB8AC3E}">
        <p14:creationId xmlns:p14="http://schemas.microsoft.com/office/powerpoint/2010/main" val="2864226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8520" y="116632"/>
            <a:ext cx="9433048" cy="648072"/>
          </a:xfrm>
        </p:spPr>
        <p:txBody>
          <a:bodyPr>
            <a:noAutofit/>
          </a:bodyPr>
          <a:lstStyle/>
          <a:p>
            <a:r>
              <a:rPr lang="en-US" sz="3600" b="1" i="1" dirty="0" smtClean="0"/>
              <a:t>Mathematical statement of the control problem</a:t>
            </a:r>
            <a:r>
              <a:rPr lang="ru-RU" sz="3600" dirty="0" smtClean="0"/>
              <a:t/>
            </a:r>
            <a:br>
              <a:rPr lang="ru-RU" sz="3600" dirty="0" smtClean="0"/>
            </a:br>
            <a:endParaRPr lang="ru-RU" sz="3600" dirty="0"/>
          </a:p>
        </p:txBody>
      </p:sp>
      <mc:AlternateContent xmlns:mc="http://schemas.openxmlformats.org/markup-compatibility/2006" xmlns:a14="http://schemas.microsoft.com/office/drawing/2010/main">
        <mc:Choice Requires="a14">
          <p:sp>
            <p:nvSpPr>
              <p:cNvPr id="3" name="Объект 2"/>
              <p:cNvSpPr>
                <a:spLocks noGrp="1"/>
              </p:cNvSpPr>
              <p:nvPr>
                <p:ph idx="1"/>
              </p:nvPr>
            </p:nvSpPr>
            <p:spPr>
              <a:xfrm>
                <a:off x="0" y="548680"/>
                <a:ext cx="9144000" cy="6120680"/>
              </a:xfrm>
            </p:spPr>
            <p:txBody>
              <a:bodyPr>
                <a:normAutofit fontScale="77500" lnSpcReduction="20000"/>
              </a:bodyPr>
              <a:lstStyle/>
              <a:p>
                <a:pPr marL="0" indent="0">
                  <a:buNone/>
                </a:pPr>
                <a:r>
                  <a:rPr lang="en-US" dirty="0" smtClean="0"/>
                  <a:t>or in vector form</a:t>
                </a:r>
                <a:endParaRPr lang="ru-RU" dirty="0"/>
              </a:p>
              <a:p>
                <a:pPr marL="0" indent="0">
                  <a:buNone/>
                </a:pPr>
                <a14:m>
                  <m:oMathPara xmlns:m="http://schemas.openxmlformats.org/officeDocument/2006/math">
                    <m:oMathParaPr>
                      <m:jc m:val="centerGroup"/>
                    </m:oMathParaPr>
                    <m:oMath xmlns:m="http://schemas.openxmlformats.org/officeDocument/2006/math">
                      <m:acc>
                        <m:accPr>
                          <m:chr m:val="̇"/>
                          <m:ctrlPr>
                            <a:rPr lang="ru-RU" i="1">
                              <a:latin typeface="Cambria Math"/>
                            </a:rPr>
                          </m:ctrlPr>
                        </m:accPr>
                        <m:e>
                          <m:r>
                            <a:rPr lang="ru-RU" i="1">
                              <a:latin typeface="Cambria Math"/>
                            </a:rPr>
                            <m:t>𝑥</m:t>
                          </m:r>
                        </m:e>
                      </m:acc>
                      <m:d>
                        <m:dPr>
                          <m:ctrlPr>
                            <a:rPr lang="ru-RU" i="1">
                              <a:latin typeface="Cambria Math"/>
                            </a:rPr>
                          </m:ctrlPr>
                        </m:dPr>
                        <m:e>
                          <m:r>
                            <a:rPr lang="ru-RU" i="1">
                              <a:latin typeface="Cambria Math"/>
                            </a:rPr>
                            <m:t>𝑡</m:t>
                          </m:r>
                        </m:e>
                      </m:d>
                      <m:r>
                        <a:rPr lang="en-US" b="0" i="1" smtClean="0">
                          <a:latin typeface="Cambria Math"/>
                        </a:rPr>
                        <m:t>=</m:t>
                      </m:r>
                      <m:r>
                        <a:rPr lang="ru-RU" i="1">
                          <a:latin typeface="Cambria Math"/>
                        </a:rPr>
                        <m:t>𝑓</m:t>
                      </m:r>
                      <m:d>
                        <m:dPr>
                          <m:ctrlPr>
                            <a:rPr lang="ru-RU" i="1">
                              <a:latin typeface="Cambria Math"/>
                            </a:rPr>
                          </m:ctrlPr>
                        </m:dPr>
                        <m:e>
                          <m:r>
                            <a:rPr lang="ru-RU" i="1">
                              <a:latin typeface="Cambria Math"/>
                            </a:rPr>
                            <m:t>𝑡</m:t>
                          </m:r>
                          <m:r>
                            <a:rPr lang="en-US" i="1">
                              <a:latin typeface="Cambria Math"/>
                            </a:rPr>
                            <m:t>;</m:t>
                          </m:r>
                          <m:r>
                            <a:rPr lang="ru-RU" i="1">
                              <a:latin typeface="Cambria Math"/>
                            </a:rPr>
                            <m:t>𝑥</m:t>
                          </m:r>
                          <m:d>
                            <m:dPr>
                              <m:ctrlPr>
                                <a:rPr lang="ru-RU" i="1">
                                  <a:latin typeface="Cambria Math"/>
                                </a:rPr>
                              </m:ctrlPr>
                            </m:dPr>
                            <m:e>
                              <m:r>
                                <a:rPr lang="ru-RU" i="1">
                                  <a:latin typeface="Cambria Math"/>
                                </a:rPr>
                                <m:t>𝑡</m:t>
                              </m:r>
                            </m:e>
                          </m:d>
                          <m:r>
                            <a:rPr lang="en-US" i="1">
                              <a:latin typeface="Cambria Math"/>
                            </a:rPr>
                            <m:t>;</m:t>
                          </m:r>
                          <m:r>
                            <a:rPr lang="ru-RU" i="1">
                              <a:latin typeface="Cambria Math"/>
                            </a:rPr>
                            <m:t>𝑢</m:t>
                          </m:r>
                          <m:d>
                            <m:dPr>
                              <m:ctrlPr>
                                <a:rPr lang="ru-RU" i="1">
                                  <a:latin typeface="Cambria Math"/>
                                </a:rPr>
                              </m:ctrlPr>
                            </m:dPr>
                            <m:e>
                              <m:r>
                                <a:rPr lang="ru-RU" i="1">
                                  <a:latin typeface="Cambria Math"/>
                                </a:rPr>
                                <m:t>𝑡</m:t>
                              </m:r>
                            </m:e>
                          </m:d>
                        </m:e>
                      </m:d>
                      <m:r>
                        <a:rPr lang="en-US" i="1">
                          <a:latin typeface="Cambria Math"/>
                        </a:rPr>
                        <m:t>                                   (</m:t>
                      </m:r>
                      <m:r>
                        <a:rPr lang="en-US" b="0" i="1" smtClean="0">
                          <a:latin typeface="Cambria Math"/>
                        </a:rPr>
                        <m:t>1</m:t>
                      </m:r>
                      <m:r>
                        <a:rPr lang="en-US" i="1">
                          <a:latin typeface="Cambria Math"/>
                        </a:rPr>
                        <m:t>)</m:t>
                      </m:r>
                    </m:oMath>
                  </m:oMathPara>
                </a14:m>
                <a:endParaRPr lang="ru-RU" dirty="0"/>
              </a:p>
              <a:p>
                <a:pPr marL="0" indent="0">
                  <a:buNone/>
                </a:pPr>
                <a:r>
                  <a:rPr lang="ru-RU" dirty="0" err="1"/>
                  <a:t>initial</a:t>
                </a:r>
                <a:r>
                  <a:rPr lang="ru-RU" dirty="0"/>
                  <a:t> </a:t>
                </a:r>
                <a:r>
                  <a:rPr lang="ru-RU" dirty="0" err="1"/>
                  <a:t>conditions</a:t>
                </a:r>
                <a:r>
                  <a:rPr lang="ru-RU" dirty="0"/>
                  <a:t>             </a:t>
                </a:r>
              </a:p>
              <a:p>
                <a:pPr marL="0" indent="0">
                  <a:buNone/>
                </a:pPr>
                <a14:m>
                  <m:oMathPara xmlns:m="http://schemas.openxmlformats.org/officeDocument/2006/math">
                    <m:oMathParaPr>
                      <m:jc m:val="centerGroup"/>
                    </m:oMathParaPr>
                    <m:oMath xmlns:m="http://schemas.openxmlformats.org/officeDocument/2006/math">
                      <m:r>
                        <a:rPr lang="en-US" i="1">
                          <a:latin typeface="Cambria Math"/>
                        </a:rPr>
                        <m:t>𝑥</m:t>
                      </m:r>
                      <m:d>
                        <m:dPr>
                          <m:ctrlPr>
                            <a:rPr lang="en-US" i="1">
                              <a:latin typeface="Cambria Math"/>
                            </a:rPr>
                          </m:ctrlPr>
                        </m:dPr>
                        <m:e>
                          <m:sSub>
                            <m:sSubPr>
                              <m:ctrlPr>
                                <a:rPr lang="ru-RU" i="1">
                                  <a:latin typeface="Cambria Math"/>
                                </a:rPr>
                              </m:ctrlPr>
                            </m:sSubPr>
                            <m:e>
                              <m:r>
                                <a:rPr lang="en-US" i="1">
                                  <a:latin typeface="Cambria Math"/>
                                </a:rPr>
                                <m:t>𝑡</m:t>
                              </m:r>
                            </m:e>
                            <m:sub>
                              <m:r>
                                <a:rPr lang="en-US" i="1">
                                  <a:latin typeface="Cambria Math"/>
                                </a:rPr>
                                <m:t>0</m:t>
                              </m:r>
                            </m:sub>
                          </m:sSub>
                        </m:e>
                      </m:d>
                      <m:r>
                        <a:rPr lang="en-US" i="1">
                          <a:latin typeface="Cambria Math"/>
                        </a:rPr>
                        <m:t>∈</m:t>
                      </m:r>
                      <m:sSub>
                        <m:sSubPr>
                          <m:ctrlPr>
                            <a:rPr lang="ru-RU" i="1">
                              <a:latin typeface="Cambria Math"/>
                            </a:rPr>
                          </m:ctrlPr>
                        </m:sSubPr>
                        <m:e>
                          <m:r>
                            <a:rPr lang="en-US" i="1">
                              <a:latin typeface="Cambria Math"/>
                            </a:rPr>
                            <m:t>𝑋</m:t>
                          </m:r>
                        </m:e>
                        <m:sub>
                          <m:r>
                            <a:rPr lang="en-US" i="1">
                              <a:latin typeface="Cambria Math"/>
                            </a:rPr>
                            <m:t>0</m:t>
                          </m:r>
                        </m:sub>
                      </m:sSub>
                      <m:r>
                        <a:rPr lang="en-US" i="1">
                          <a:latin typeface="Cambria Math"/>
                        </a:rPr>
                        <m:t>⊂</m:t>
                      </m:r>
                      <m:sSup>
                        <m:sSupPr>
                          <m:ctrlPr>
                            <a:rPr lang="ru-RU" i="1">
                              <a:latin typeface="Cambria Math"/>
                            </a:rPr>
                          </m:ctrlPr>
                        </m:sSupPr>
                        <m:e>
                          <m:r>
                            <a:rPr lang="en-US" i="1">
                              <a:latin typeface="Cambria Math"/>
                            </a:rPr>
                            <m:t>𝑅</m:t>
                          </m:r>
                        </m:e>
                        <m:sup>
                          <m:r>
                            <a:rPr lang="en-US" i="1">
                              <a:latin typeface="Cambria Math"/>
                            </a:rPr>
                            <m:t>𝑛</m:t>
                          </m:r>
                        </m:sup>
                      </m:sSup>
                      <m:r>
                        <a:rPr lang="en-US" b="0" i="1" smtClean="0">
                          <a:latin typeface="Cambria Math"/>
                        </a:rPr>
                        <m:t>                                              (2)</m:t>
                      </m:r>
                    </m:oMath>
                  </m:oMathPara>
                </a14:m>
                <a:endParaRPr lang="ru-RU" dirty="0"/>
              </a:p>
              <a:p>
                <a:pPr marL="0" indent="0">
                  <a:buNone/>
                </a:pPr>
                <a:r>
                  <a:rPr lang="ru-RU" dirty="0" err="1"/>
                  <a:t>restrictions</a:t>
                </a:r>
                <a:r>
                  <a:rPr lang="ru-RU" dirty="0"/>
                  <a:t> </a:t>
                </a:r>
                <a:r>
                  <a:rPr lang="ru-RU" dirty="0" err="1"/>
                  <a:t>for</a:t>
                </a:r>
                <a:r>
                  <a:rPr lang="ru-RU" dirty="0"/>
                  <a:t> </a:t>
                </a:r>
                <a:r>
                  <a:rPr lang="ru-RU" dirty="0" err="1"/>
                  <a:t>control</a:t>
                </a:r>
                <a:endParaRPr lang="ru-RU" dirty="0"/>
              </a:p>
              <a:p>
                <a:pPr marL="0" indent="0">
                  <a:buNone/>
                </a:pPr>
                <a14:m>
                  <m:oMathPara xmlns:m="http://schemas.openxmlformats.org/officeDocument/2006/math">
                    <m:oMathParaPr>
                      <m:jc m:val="centerGroup"/>
                    </m:oMathParaPr>
                    <m:oMath xmlns:m="http://schemas.openxmlformats.org/officeDocument/2006/math">
                      <m:r>
                        <a:rPr lang="en-US" i="1">
                          <a:latin typeface="Cambria Math"/>
                        </a:rPr>
                        <m:t>𝑢</m:t>
                      </m:r>
                      <m:d>
                        <m:dPr>
                          <m:ctrlPr>
                            <a:rPr lang="en-US" i="1">
                              <a:latin typeface="Cambria Math"/>
                            </a:rPr>
                          </m:ctrlPr>
                        </m:dPr>
                        <m:e>
                          <m:r>
                            <a:rPr lang="en-US" i="1">
                              <a:latin typeface="Cambria Math"/>
                            </a:rPr>
                            <m:t>𝑡</m:t>
                          </m:r>
                        </m:e>
                      </m:d>
                      <m:r>
                        <a:rPr lang="en-US" i="1">
                          <a:latin typeface="Cambria Math"/>
                        </a:rPr>
                        <m:t>∈</m:t>
                      </m:r>
                      <m:r>
                        <a:rPr lang="en-US" i="1">
                          <a:latin typeface="Cambria Math"/>
                        </a:rPr>
                        <m:t>𝑈</m:t>
                      </m:r>
                      <m:d>
                        <m:dPr>
                          <m:ctrlPr>
                            <a:rPr lang="en-US" i="1">
                              <a:latin typeface="Cambria Math"/>
                            </a:rPr>
                          </m:ctrlPr>
                        </m:dPr>
                        <m:e>
                          <m:r>
                            <a:rPr lang="en-US" i="1">
                              <a:latin typeface="Cambria Math"/>
                            </a:rPr>
                            <m:t>𝑡</m:t>
                          </m:r>
                        </m:e>
                      </m:d>
                      <m:r>
                        <a:rPr lang="en-US" i="1">
                          <a:latin typeface="Cambria Math"/>
                        </a:rPr>
                        <m:t>⊂</m:t>
                      </m:r>
                      <m:sSup>
                        <m:sSupPr>
                          <m:ctrlPr>
                            <a:rPr lang="ru-RU" i="1">
                              <a:latin typeface="Cambria Math"/>
                            </a:rPr>
                          </m:ctrlPr>
                        </m:sSupPr>
                        <m:e>
                          <m:r>
                            <a:rPr lang="en-US" i="1">
                              <a:latin typeface="Cambria Math"/>
                            </a:rPr>
                            <m:t>𝑅</m:t>
                          </m:r>
                        </m:e>
                        <m:sup>
                          <m:r>
                            <a:rPr lang="en-US" i="1">
                              <a:latin typeface="Cambria Math"/>
                            </a:rPr>
                            <m:t>𝑟</m:t>
                          </m:r>
                        </m:sup>
                      </m:sSup>
                      <m:r>
                        <a:rPr lang="en-US" b="0" i="1" smtClean="0">
                          <a:latin typeface="Cambria Math"/>
                        </a:rPr>
                        <m:t>,  </m:t>
                      </m:r>
                      <m:r>
                        <a:rPr lang="en-US" i="1" smtClean="0">
                          <a:latin typeface="Cambria Math"/>
                        </a:rPr>
                        <m:t>𝑡</m:t>
                      </m:r>
                      <m:r>
                        <a:rPr lang="en-US" i="1" smtClean="0">
                          <a:latin typeface="Cambria Math"/>
                        </a:rPr>
                        <m:t>∈</m:t>
                      </m:r>
                      <m:d>
                        <m:dPr>
                          <m:begChr m:val="["/>
                          <m:endChr m:val="]"/>
                          <m:ctrlPr>
                            <a:rPr lang="en-US" b="0" i="1" smtClean="0">
                              <a:latin typeface="Cambria Math"/>
                            </a:rPr>
                          </m:ctrlPr>
                        </m:dPr>
                        <m:e>
                          <m:sSub>
                            <m:sSubPr>
                              <m:ctrlPr>
                                <a:rPr lang="ru-RU" i="1" smtClean="0">
                                  <a:latin typeface="Cambria Math"/>
                                </a:rPr>
                              </m:ctrlPr>
                            </m:sSubPr>
                            <m:e>
                              <m:r>
                                <a:rPr lang="en-US" i="1">
                                  <a:latin typeface="Cambria Math"/>
                                </a:rPr>
                                <m:t>𝑡</m:t>
                              </m:r>
                            </m:e>
                            <m:sub>
                              <m:r>
                                <a:rPr lang="en-US" i="1">
                                  <a:latin typeface="Cambria Math"/>
                                </a:rPr>
                                <m:t>0</m:t>
                              </m:r>
                            </m:sub>
                          </m:sSub>
                          <m:r>
                            <a:rPr lang="en-US" i="1">
                              <a:latin typeface="Cambria Math"/>
                            </a:rPr>
                            <m:t>,</m:t>
                          </m:r>
                          <m:sSub>
                            <m:sSubPr>
                              <m:ctrlPr>
                                <a:rPr lang="ru-RU" i="1">
                                  <a:latin typeface="Cambria Math"/>
                                </a:rPr>
                              </m:ctrlPr>
                            </m:sSubPr>
                            <m:e>
                              <m:r>
                                <a:rPr lang="en-US" i="1">
                                  <a:latin typeface="Cambria Math"/>
                                </a:rPr>
                                <m:t>𝑡</m:t>
                              </m:r>
                            </m:e>
                            <m:sub>
                              <m:r>
                                <a:rPr lang="en-US" i="1">
                                  <a:latin typeface="Cambria Math"/>
                                </a:rPr>
                                <m:t>1</m:t>
                              </m:r>
                            </m:sub>
                          </m:sSub>
                        </m:e>
                      </m:d>
                      <m:r>
                        <a:rPr lang="en-US" b="0" i="1" smtClean="0">
                          <a:latin typeface="Cambria Math"/>
                        </a:rPr>
                        <m:t>                (3)</m:t>
                      </m:r>
                    </m:oMath>
                  </m:oMathPara>
                </a14:m>
                <a:endParaRPr lang="ru-RU" dirty="0"/>
              </a:p>
              <a:p>
                <a:pPr marL="0" indent="0">
                  <a:buNone/>
                </a:pPr>
                <a14:m>
                  <m:oMathPara xmlns:m="http://schemas.openxmlformats.org/officeDocument/2006/math">
                    <m:oMathParaPr>
                      <m:jc m:val="left"/>
                    </m:oMathParaPr>
                    <m:oMath xmlns:m="http://schemas.openxmlformats.org/officeDocument/2006/math">
                      <m:r>
                        <m:rPr>
                          <m:nor/>
                        </m:rPr>
                        <a:rPr lang="ru-RU"/>
                        <m:t>boundary</m:t>
                      </m:r>
                      <m:r>
                        <m:rPr>
                          <m:nor/>
                        </m:rPr>
                        <a:rPr lang="ru-RU"/>
                        <m:t> </m:t>
                      </m:r>
                      <m:r>
                        <m:rPr>
                          <m:nor/>
                        </m:rPr>
                        <a:rPr lang="ru-RU"/>
                        <m:t>conditions</m:t>
                      </m:r>
                    </m:oMath>
                  </m:oMathPara>
                </a14:m>
                <a:endParaRPr lang="ru-RU" dirty="0"/>
              </a:p>
              <a:p>
                <a:pPr marL="0" indent="0">
                  <a:buNone/>
                </a:pPr>
                <a14:m>
                  <m:oMathPara xmlns:m="http://schemas.openxmlformats.org/officeDocument/2006/math">
                    <m:oMathParaPr>
                      <m:jc m:val="center"/>
                    </m:oMathParaPr>
                    <m:oMath xmlns:m="http://schemas.openxmlformats.org/officeDocument/2006/math">
                      <m:r>
                        <a:rPr lang="en-US" i="1" smtClean="0">
                          <a:latin typeface="Cambria Math"/>
                        </a:rPr>
                        <m:t>𝑥</m:t>
                      </m:r>
                      <m:d>
                        <m:dPr>
                          <m:ctrlPr>
                            <a:rPr lang="en-US" i="1" smtClean="0">
                              <a:latin typeface="Cambria Math"/>
                            </a:rPr>
                          </m:ctrlPr>
                        </m:dPr>
                        <m:e>
                          <m:sSub>
                            <m:sSubPr>
                              <m:ctrlPr>
                                <a:rPr lang="ru-RU" i="1">
                                  <a:latin typeface="Cambria Math"/>
                                </a:rPr>
                              </m:ctrlPr>
                            </m:sSubPr>
                            <m:e>
                              <m:r>
                                <a:rPr lang="en-US" i="1">
                                  <a:latin typeface="Cambria Math"/>
                                </a:rPr>
                                <m:t>𝑡</m:t>
                              </m:r>
                            </m:e>
                            <m:sub>
                              <m:r>
                                <a:rPr lang="en-US" i="1">
                                  <a:latin typeface="Cambria Math"/>
                                </a:rPr>
                                <m:t>1</m:t>
                              </m:r>
                            </m:sub>
                          </m:sSub>
                        </m:e>
                      </m:d>
                      <m:r>
                        <a:rPr lang="en-US" i="1">
                          <a:latin typeface="Cambria Math"/>
                        </a:rPr>
                        <m:t>∈</m:t>
                      </m:r>
                      <m:sSub>
                        <m:sSubPr>
                          <m:ctrlPr>
                            <a:rPr lang="ru-RU" i="1">
                              <a:latin typeface="Cambria Math"/>
                            </a:rPr>
                          </m:ctrlPr>
                        </m:sSubPr>
                        <m:e>
                          <m:r>
                            <a:rPr lang="en-US" i="1">
                              <a:latin typeface="Cambria Math"/>
                            </a:rPr>
                            <m:t>𝑋</m:t>
                          </m:r>
                        </m:e>
                        <m:sub>
                          <m:r>
                            <a:rPr lang="en-US" i="1">
                              <a:latin typeface="Cambria Math"/>
                            </a:rPr>
                            <m:t>1</m:t>
                          </m:r>
                        </m:sub>
                      </m:sSub>
                      <m:r>
                        <a:rPr lang="en-US" i="1">
                          <a:latin typeface="Cambria Math"/>
                        </a:rPr>
                        <m:t>⊂</m:t>
                      </m:r>
                      <m:sSup>
                        <m:sSupPr>
                          <m:ctrlPr>
                            <a:rPr lang="ru-RU" i="1">
                              <a:latin typeface="Cambria Math"/>
                            </a:rPr>
                          </m:ctrlPr>
                        </m:sSupPr>
                        <m:e>
                          <m:r>
                            <a:rPr lang="en-US" i="1">
                              <a:latin typeface="Cambria Math"/>
                            </a:rPr>
                            <m:t>𝑅</m:t>
                          </m:r>
                        </m:e>
                        <m:sup>
                          <m:r>
                            <a:rPr lang="en-US" i="1">
                              <a:latin typeface="Cambria Math"/>
                            </a:rPr>
                            <m:t>𝑛</m:t>
                          </m:r>
                        </m:sup>
                      </m:sSup>
                      <m:r>
                        <a:rPr lang="en-US" b="0" i="1" smtClean="0">
                          <a:latin typeface="Cambria Math"/>
                        </a:rPr>
                        <m:t>                                                (4)</m:t>
                      </m:r>
                    </m:oMath>
                  </m:oMathPara>
                </a14:m>
                <a:endParaRPr lang="ru-RU" dirty="0"/>
              </a:p>
              <a:p>
                <a:pPr marL="0" indent="0">
                  <a:buNone/>
                </a:pPr>
                <a:endParaRPr lang="en-US" dirty="0" smtClean="0"/>
              </a:p>
              <a:p>
                <a:pPr marL="0" indent="0">
                  <a:buNone/>
                </a:pPr>
                <a:endParaRPr lang="en-US" dirty="0" smtClean="0"/>
              </a:p>
              <a:p>
                <a:pPr marL="0" indent="0">
                  <a:buNone/>
                </a:pPr>
                <a:r>
                  <a:rPr lang="en-US" dirty="0"/>
                  <a:t>Denote</a:t>
                </a:r>
                <a14:m>
                  <m:oMath xmlns:m="http://schemas.openxmlformats.org/officeDocument/2006/math">
                    <m:r>
                      <a:rPr lang="en-US" i="1">
                        <a:latin typeface="Cambria Math"/>
                      </a:rPr>
                      <m:t> </m:t>
                    </m:r>
                    <m:r>
                      <a:rPr lang="en-US" i="1">
                        <a:latin typeface="Cambria Math"/>
                      </a:rPr>
                      <m:t>𝐼</m:t>
                    </m:r>
                    <m:r>
                      <a:rPr lang="en-US" i="1">
                        <a:latin typeface="Cambria Math"/>
                      </a:rPr>
                      <m:t>=</m:t>
                    </m:r>
                    <m:d>
                      <m:dPr>
                        <m:begChr m:val="["/>
                        <m:endChr m:val="]"/>
                        <m:ctrlPr>
                          <a:rPr lang="en-US" i="1">
                            <a:latin typeface="Cambria Math"/>
                          </a:rPr>
                        </m:ctrlPr>
                      </m:dPr>
                      <m:e>
                        <m:sSub>
                          <m:sSubPr>
                            <m:ctrlPr>
                              <a:rPr lang="ru-RU" i="1">
                                <a:latin typeface="Cambria Math"/>
                              </a:rPr>
                            </m:ctrlPr>
                          </m:sSubPr>
                          <m:e>
                            <m:r>
                              <a:rPr lang="en-US" i="1">
                                <a:latin typeface="Cambria Math"/>
                              </a:rPr>
                              <m:t>𝑡</m:t>
                            </m:r>
                          </m:e>
                          <m:sub>
                            <m:r>
                              <a:rPr lang="en-US" i="1">
                                <a:latin typeface="Cambria Math"/>
                              </a:rPr>
                              <m:t>0</m:t>
                            </m:r>
                          </m:sub>
                        </m:sSub>
                        <m:r>
                          <a:rPr lang="en-US" i="1">
                            <a:latin typeface="Cambria Math"/>
                          </a:rPr>
                          <m:t>,</m:t>
                        </m:r>
                        <m:sSub>
                          <m:sSubPr>
                            <m:ctrlPr>
                              <a:rPr lang="ru-RU" i="1">
                                <a:latin typeface="Cambria Math"/>
                              </a:rPr>
                            </m:ctrlPr>
                          </m:sSubPr>
                          <m:e>
                            <m:r>
                              <a:rPr lang="en-US" i="1">
                                <a:latin typeface="Cambria Math"/>
                              </a:rPr>
                              <m:t>𝑡</m:t>
                            </m:r>
                          </m:e>
                          <m:sub>
                            <m:r>
                              <a:rPr lang="en-US" i="1">
                                <a:latin typeface="Cambria Math"/>
                              </a:rPr>
                              <m:t>1</m:t>
                            </m:r>
                          </m:sub>
                        </m:sSub>
                      </m:e>
                    </m:d>
                    <m:r>
                      <a:rPr lang="en-US" b="0" i="0" smtClean="0">
                        <a:latin typeface="Cambria Math"/>
                      </a:rPr>
                      <m:t>,</m:t>
                    </m:r>
                  </m:oMath>
                </a14:m>
                <a:r>
                  <a:rPr lang="en-US" dirty="0"/>
                  <a:t> </a:t>
                </a:r>
                <a:endParaRPr lang="en-US" dirty="0" smtClean="0"/>
              </a:p>
              <a:p>
                <a:pPr marL="0" indent="0">
                  <a:buNone/>
                </a:pPr>
                <a:endParaRPr lang="en-US" i="1" dirty="0" smtClean="0"/>
              </a:p>
              <a:p>
                <a:pPr marL="0" indent="0">
                  <a:buNone/>
                </a:pPr>
                <a14:m>
                  <m:oMath xmlns:m="http://schemas.openxmlformats.org/officeDocument/2006/math">
                    <m:r>
                      <a:rPr lang="en-US" i="1">
                        <a:latin typeface="Cambria Math"/>
                      </a:rPr>
                      <m:t>𝑥</m:t>
                    </m:r>
                    <m:d>
                      <m:dPr>
                        <m:ctrlPr>
                          <a:rPr lang="ru-RU" i="1">
                            <a:latin typeface="Cambria Math"/>
                          </a:rPr>
                        </m:ctrlPr>
                      </m:dPr>
                      <m:e>
                        <m:r>
                          <a:rPr lang="en-US" i="1">
                            <a:latin typeface="Cambria Math"/>
                          </a:rPr>
                          <m:t>𝑡</m:t>
                        </m:r>
                      </m:e>
                    </m:d>
                    <m:r>
                      <a:rPr lang="en-US" i="1">
                        <a:latin typeface="Cambria Math"/>
                      </a:rPr>
                      <m:t>:</m:t>
                    </m:r>
                    <m:r>
                      <a:rPr lang="en-US" i="1">
                        <a:latin typeface="Cambria Math"/>
                      </a:rPr>
                      <m:t>𝐼</m:t>
                    </m:r>
                    <m:r>
                      <a:rPr lang="en-US" i="1">
                        <a:latin typeface="Cambria Math"/>
                      </a:rPr>
                      <m:t>→</m:t>
                    </m:r>
                    <m:sSup>
                      <m:sSupPr>
                        <m:ctrlPr>
                          <a:rPr lang="ru-RU" i="1">
                            <a:latin typeface="Cambria Math"/>
                          </a:rPr>
                        </m:ctrlPr>
                      </m:sSupPr>
                      <m:e>
                        <m:r>
                          <a:rPr lang="en-US" i="1">
                            <a:latin typeface="Cambria Math"/>
                          </a:rPr>
                          <m:t>𝑅</m:t>
                        </m:r>
                      </m:e>
                      <m:sup>
                        <m:r>
                          <a:rPr lang="en-US" i="1">
                            <a:latin typeface="Cambria Math"/>
                          </a:rPr>
                          <m:t>𝑛</m:t>
                        </m:r>
                      </m:sup>
                    </m:sSup>
                  </m:oMath>
                </a14:m>
                <a:r>
                  <a:rPr lang="en-US" dirty="0"/>
                  <a:t> </a:t>
                </a:r>
                <a:r>
                  <a:rPr lang="en-US" dirty="0" smtClean="0"/>
                  <a:t>is absolutely continuous vector function of the state and </a:t>
                </a:r>
              </a:p>
              <a:p>
                <a:pPr marL="0" indent="0">
                  <a:buNone/>
                </a:pPr>
                <a:endParaRPr lang="en-US" dirty="0" smtClean="0"/>
              </a:p>
              <a:p>
                <a:pPr marL="0" indent="0">
                  <a:buNone/>
                </a:pPr>
                <a14:m>
                  <m:oMath xmlns:m="http://schemas.openxmlformats.org/officeDocument/2006/math">
                    <m:r>
                      <a:rPr lang="en-US" i="1" smtClean="0">
                        <a:latin typeface="Cambria Math"/>
                      </a:rPr>
                      <m:t>𝑢</m:t>
                    </m:r>
                    <m:d>
                      <m:dPr>
                        <m:ctrlPr>
                          <a:rPr lang="ru-RU" i="1">
                            <a:latin typeface="Cambria Math"/>
                          </a:rPr>
                        </m:ctrlPr>
                      </m:dPr>
                      <m:e>
                        <m:r>
                          <a:rPr lang="en-US" i="1">
                            <a:latin typeface="Cambria Math"/>
                          </a:rPr>
                          <m:t>𝑡</m:t>
                        </m:r>
                      </m:e>
                    </m:d>
                    <m:r>
                      <a:rPr lang="en-US" i="1">
                        <a:latin typeface="Cambria Math"/>
                      </a:rPr>
                      <m:t>:</m:t>
                    </m:r>
                    <m:r>
                      <a:rPr lang="en-US" i="1">
                        <a:latin typeface="Cambria Math"/>
                      </a:rPr>
                      <m:t>𝐼</m:t>
                    </m:r>
                    <m:r>
                      <a:rPr lang="en-US" i="1">
                        <a:latin typeface="Cambria Math"/>
                      </a:rPr>
                      <m:t>→</m:t>
                    </m:r>
                    <m:sSup>
                      <m:sSupPr>
                        <m:ctrlPr>
                          <a:rPr lang="ru-RU" i="1">
                            <a:latin typeface="Cambria Math"/>
                          </a:rPr>
                        </m:ctrlPr>
                      </m:sSupPr>
                      <m:e>
                        <m:r>
                          <a:rPr lang="en-US" i="1">
                            <a:latin typeface="Cambria Math"/>
                          </a:rPr>
                          <m:t>𝑅</m:t>
                        </m:r>
                      </m:e>
                      <m:sup>
                        <m:r>
                          <a:rPr lang="en-US" i="1">
                            <a:latin typeface="Cambria Math"/>
                          </a:rPr>
                          <m:t>𝑟</m:t>
                        </m:r>
                      </m:sup>
                    </m:sSup>
                  </m:oMath>
                </a14:m>
                <a:r>
                  <a:rPr lang="en-US" dirty="0" smtClean="0"/>
                  <a:t> is piecewise </a:t>
                </a:r>
                <a:r>
                  <a:rPr lang="en-US" dirty="0"/>
                  <a:t>continuous vector function control</a:t>
                </a:r>
                <a14:m>
                  <m:oMath xmlns:m="http://schemas.openxmlformats.org/officeDocument/2006/math">
                    <m:r>
                      <a:rPr lang="en-US" i="1">
                        <a:latin typeface="Cambria Math"/>
                      </a:rPr>
                      <m:t>.</m:t>
                    </m:r>
                  </m:oMath>
                </a14:m>
                <a:r>
                  <a:rPr lang="en-US" dirty="0"/>
                  <a:t> </a:t>
                </a:r>
                <a:endParaRPr lang="ru-RU"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0" y="548680"/>
                <a:ext cx="9144000" cy="6120680"/>
              </a:xfrm>
              <a:blipFill rotWithShape="1">
                <a:blip r:embed="rId2"/>
                <a:stretch>
                  <a:fillRect l="-1067" t="-1793" r="-1267"/>
                </a:stretch>
              </a:blipFill>
            </p:spPr>
            <p:txBody>
              <a:bodyPr/>
              <a:lstStyle/>
              <a:p>
                <a:r>
                  <a:rPr lang="ru-RU">
                    <a:noFill/>
                  </a:rPr>
                  <a:t> </a:t>
                </a:r>
              </a:p>
            </p:txBody>
          </p:sp>
        </mc:Fallback>
      </mc:AlternateContent>
    </p:spTree>
    <p:extLst>
      <p:ext uri="{BB962C8B-B14F-4D97-AF65-F5344CB8AC3E}">
        <p14:creationId xmlns:p14="http://schemas.microsoft.com/office/powerpoint/2010/main" val="26493154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8520" y="0"/>
            <a:ext cx="9334872" cy="548680"/>
          </a:xfrm>
        </p:spPr>
        <p:txBody>
          <a:bodyPr>
            <a:noAutofit/>
          </a:bodyPr>
          <a:lstStyle/>
          <a:p>
            <a:r>
              <a:rPr lang="en-US" sz="3600" b="1" i="1" dirty="0" smtClean="0"/>
              <a:t>Mathematical statement of the control problem</a:t>
            </a:r>
            <a:endParaRPr lang="ru-RU" sz="3600" dirty="0"/>
          </a:p>
        </p:txBody>
      </p:sp>
      <mc:AlternateContent xmlns:mc="http://schemas.openxmlformats.org/markup-compatibility/2006">
        <mc:Choice xmlns:a14="http://schemas.microsoft.com/office/drawing/2010/main" Requires="a14">
          <p:sp>
            <p:nvSpPr>
              <p:cNvPr id="3" name="Объект 2"/>
              <p:cNvSpPr>
                <a:spLocks noGrp="1"/>
              </p:cNvSpPr>
              <p:nvPr>
                <p:ph idx="1"/>
              </p:nvPr>
            </p:nvSpPr>
            <p:spPr>
              <a:xfrm>
                <a:off x="0" y="692696"/>
                <a:ext cx="9144000" cy="6165304"/>
              </a:xfrm>
            </p:spPr>
            <p:txBody>
              <a:bodyPr>
                <a:noAutofit/>
              </a:bodyPr>
              <a:lstStyle/>
              <a:p>
                <a:pPr marL="0" indent="0">
                  <a:buNone/>
                </a:pPr>
                <a:r>
                  <a:rPr lang="en-US" sz="3000" dirty="0" smtClean="0"/>
                  <a:t>the </a:t>
                </a:r>
                <a:r>
                  <a:rPr lang="en-US" sz="3000" dirty="0" smtClean="0"/>
                  <a:t>aim</a:t>
                </a:r>
                <a:r>
                  <a:rPr lang="en-US" sz="3000" dirty="0" smtClean="0"/>
                  <a:t> </a:t>
                </a:r>
                <a:r>
                  <a:rPr lang="en-US" sz="3000" dirty="0" smtClean="0"/>
                  <a:t>is to find an optimal control </a:t>
                </a:r>
                <a:r>
                  <a:rPr lang="en-US" sz="3000" b="1" i="1" dirty="0"/>
                  <a:t>u*= u*</a:t>
                </a:r>
                <a:r>
                  <a:rPr lang="en-US" sz="3000" i="1" dirty="0"/>
                  <a:t>(t)</a:t>
                </a:r>
                <a:r>
                  <a:rPr lang="en-US" sz="3000" dirty="0"/>
                  <a:t> and the corresponding path </a:t>
                </a:r>
                <a:r>
                  <a:rPr lang="en-US" sz="3000" b="1" i="1" dirty="0"/>
                  <a:t>x*=x*</a:t>
                </a:r>
                <a:r>
                  <a:rPr lang="en-US" sz="3000" i="1" dirty="0"/>
                  <a:t>(t),</a:t>
                </a:r>
                <a14:m>
                  <m:oMath xmlns:m="http://schemas.openxmlformats.org/officeDocument/2006/math">
                    <m:sSub>
                      <m:sSubPr>
                        <m:ctrlPr>
                          <a:rPr lang="ru-RU" sz="3000" i="1" smtClean="0">
                            <a:latin typeface="Cambria Math"/>
                          </a:rPr>
                        </m:ctrlPr>
                      </m:sSubPr>
                      <m:e>
                        <m:r>
                          <a:rPr lang="en-US" sz="3000" b="0" i="1" smtClean="0">
                            <a:latin typeface="Cambria Math"/>
                          </a:rPr>
                          <m:t> </m:t>
                        </m:r>
                        <m:r>
                          <a:rPr lang="en-US" sz="3000" i="1">
                            <a:latin typeface="Cambria Math"/>
                          </a:rPr>
                          <m:t>𝑡</m:t>
                        </m:r>
                      </m:e>
                      <m:sub>
                        <m:r>
                          <a:rPr lang="en-US" sz="3000" i="1">
                            <a:latin typeface="Cambria Math"/>
                          </a:rPr>
                          <m:t>0</m:t>
                        </m:r>
                      </m:sub>
                    </m:sSub>
                    <m:r>
                      <a:rPr lang="en-US" sz="3000" i="1">
                        <a:latin typeface="Cambria Math"/>
                      </a:rPr>
                      <m:t>≤</m:t>
                    </m:r>
                    <m:r>
                      <a:rPr lang="en-US" sz="3000" i="1" smtClean="0">
                        <a:latin typeface="Cambria Math"/>
                      </a:rPr>
                      <m:t>𝑡</m:t>
                    </m:r>
                    <m:r>
                      <a:rPr lang="en-US" sz="3000" i="1">
                        <a:latin typeface="Cambria Math"/>
                      </a:rPr>
                      <m:t>≤</m:t>
                    </m:r>
                    <m:sSub>
                      <m:sSubPr>
                        <m:ctrlPr>
                          <a:rPr lang="ru-RU" sz="3000" i="1" smtClean="0">
                            <a:latin typeface="Cambria Math"/>
                          </a:rPr>
                        </m:ctrlPr>
                      </m:sSubPr>
                      <m:e>
                        <m:r>
                          <a:rPr lang="en-US" sz="3000" i="1">
                            <a:latin typeface="Cambria Math"/>
                          </a:rPr>
                          <m:t>𝑡</m:t>
                        </m:r>
                      </m:e>
                      <m:sub>
                        <m:r>
                          <a:rPr lang="en-US" sz="3000" i="1">
                            <a:latin typeface="Cambria Math"/>
                          </a:rPr>
                          <m:t>1</m:t>
                        </m:r>
                      </m:sub>
                    </m:sSub>
                  </m:oMath>
                </a14:m>
                <a:r>
                  <a:rPr lang="en-US" sz="3000" dirty="0"/>
                  <a:t>which </a:t>
                </a:r>
                <a:r>
                  <a:rPr lang="en-US" sz="3000" dirty="0" smtClean="0"/>
                  <a:t>minimizes </a:t>
                </a:r>
                <a:r>
                  <a:rPr lang="en-US" sz="3000" dirty="0"/>
                  <a:t>the </a:t>
                </a:r>
                <a:r>
                  <a:rPr lang="en-US" sz="3000" dirty="0" smtClean="0"/>
                  <a:t>functional</a:t>
                </a:r>
                <a:endParaRPr lang="ru-RU" sz="3000" dirty="0"/>
              </a:p>
              <a:p>
                <a:pPr marL="0" indent="0">
                  <a:buNone/>
                </a:pPr>
                <a14:m>
                  <m:oMath xmlns:m="http://schemas.openxmlformats.org/officeDocument/2006/math">
                    <m:r>
                      <a:rPr lang="en-US" sz="3000" i="1">
                        <a:latin typeface="Cambria Math"/>
                      </a:rPr>
                      <m:t>𝐽</m:t>
                    </m:r>
                    <m:d>
                      <m:dPr>
                        <m:ctrlPr>
                          <a:rPr lang="ru-RU" sz="3000" i="1">
                            <a:latin typeface="Cambria Math"/>
                          </a:rPr>
                        </m:ctrlPr>
                      </m:dPr>
                      <m:e>
                        <m:r>
                          <a:rPr lang="en-US" sz="3000" i="1">
                            <a:latin typeface="Cambria Math"/>
                          </a:rPr>
                          <m:t>𝑢</m:t>
                        </m:r>
                      </m:e>
                    </m:d>
                    <m:r>
                      <a:rPr lang="en-US" sz="3000" i="1">
                        <a:latin typeface="Cambria Math"/>
                      </a:rPr>
                      <m:t>=</m:t>
                    </m:r>
                    <m:nary>
                      <m:naryPr>
                        <m:limLoc m:val="undOvr"/>
                        <m:ctrlPr>
                          <a:rPr lang="ru-RU" sz="3000" i="1">
                            <a:latin typeface="Cambria Math"/>
                          </a:rPr>
                        </m:ctrlPr>
                      </m:naryPr>
                      <m:sub>
                        <m:sSub>
                          <m:sSubPr>
                            <m:ctrlPr>
                              <a:rPr lang="ru-RU" sz="3000" i="1">
                                <a:latin typeface="Cambria Math"/>
                              </a:rPr>
                            </m:ctrlPr>
                          </m:sSubPr>
                          <m:e>
                            <m:r>
                              <a:rPr lang="en-US" sz="3000" i="1">
                                <a:latin typeface="Cambria Math"/>
                              </a:rPr>
                              <m:t>𝑡</m:t>
                            </m:r>
                          </m:e>
                          <m:sub>
                            <m:r>
                              <a:rPr lang="en-US" sz="3000" i="1">
                                <a:latin typeface="Cambria Math"/>
                              </a:rPr>
                              <m:t>0</m:t>
                            </m:r>
                          </m:sub>
                        </m:sSub>
                      </m:sub>
                      <m:sup>
                        <m:sSub>
                          <m:sSubPr>
                            <m:ctrlPr>
                              <a:rPr lang="ru-RU" sz="3000" i="1">
                                <a:latin typeface="Cambria Math"/>
                              </a:rPr>
                            </m:ctrlPr>
                          </m:sSubPr>
                          <m:e>
                            <m:r>
                              <a:rPr lang="en-US" sz="3000" i="1">
                                <a:latin typeface="Cambria Math"/>
                              </a:rPr>
                              <m:t>𝑡</m:t>
                            </m:r>
                          </m:e>
                          <m:sub>
                            <m:r>
                              <a:rPr lang="en-US" sz="3000" i="1">
                                <a:latin typeface="Cambria Math"/>
                              </a:rPr>
                              <m:t>1</m:t>
                            </m:r>
                          </m:sub>
                        </m:sSub>
                      </m:sup>
                      <m:e>
                        <m:r>
                          <a:rPr lang="en-US" sz="3000" i="1">
                            <a:latin typeface="Cambria Math"/>
                          </a:rPr>
                          <m:t> </m:t>
                        </m:r>
                        <m:sSub>
                          <m:sSubPr>
                            <m:ctrlPr>
                              <a:rPr lang="ru-RU" sz="3000" i="1">
                                <a:latin typeface="Cambria Math"/>
                              </a:rPr>
                            </m:ctrlPr>
                          </m:sSubPr>
                          <m:e>
                            <m:r>
                              <a:rPr lang="en-US" sz="3000" i="1">
                                <a:latin typeface="Cambria Math"/>
                              </a:rPr>
                              <m:t>𝑓</m:t>
                            </m:r>
                          </m:e>
                          <m:sub>
                            <m:r>
                              <a:rPr lang="en-US" sz="3000" i="1">
                                <a:latin typeface="Cambria Math"/>
                              </a:rPr>
                              <m:t>0</m:t>
                            </m:r>
                          </m:sub>
                        </m:sSub>
                        <m:d>
                          <m:dPr>
                            <m:ctrlPr>
                              <a:rPr lang="ru-RU" sz="3000" i="1">
                                <a:latin typeface="Cambria Math"/>
                              </a:rPr>
                            </m:ctrlPr>
                          </m:dPr>
                          <m:e>
                            <m:r>
                              <a:rPr lang="en-US" sz="3000" i="1">
                                <a:latin typeface="Cambria Math"/>
                              </a:rPr>
                              <m:t>𝑡</m:t>
                            </m:r>
                            <m:r>
                              <a:rPr lang="en-US" sz="3000" i="1">
                                <a:latin typeface="Cambria Math"/>
                              </a:rPr>
                              <m:t>,</m:t>
                            </m:r>
                            <m:r>
                              <a:rPr lang="en-US" sz="3000" i="1">
                                <a:latin typeface="Cambria Math"/>
                              </a:rPr>
                              <m:t>𝑥</m:t>
                            </m:r>
                            <m:d>
                              <m:dPr>
                                <m:ctrlPr>
                                  <a:rPr lang="ru-RU" sz="3000" i="1">
                                    <a:latin typeface="Cambria Math"/>
                                  </a:rPr>
                                </m:ctrlPr>
                              </m:dPr>
                              <m:e>
                                <m:r>
                                  <a:rPr lang="en-US" sz="3000" i="1">
                                    <a:latin typeface="Cambria Math"/>
                                  </a:rPr>
                                  <m:t>𝑡</m:t>
                                </m:r>
                              </m:e>
                            </m:d>
                            <m:r>
                              <a:rPr lang="en-US" sz="3000" i="1">
                                <a:latin typeface="Cambria Math"/>
                              </a:rPr>
                              <m:t>; </m:t>
                            </m:r>
                            <m:r>
                              <a:rPr lang="en-US" sz="3000" i="1">
                                <a:latin typeface="Cambria Math"/>
                              </a:rPr>
                              <m:t>𝑢</m:t>
                            </m:r>
                            <m:d>
                              <m:dPr>
                                <m:ctrlPr>
                                  <a:rPr lang="ru-RU" sz="3000" i="1">
                                    <a:latin typeface="Cambria Math"/>
                                  </a:rPr>
                                </m:ctrlPr>
                              </m:dPr>
                              <m:e>
                                <m:r>
                                  <a:rPr lang="en-US" sz="3000" i="1">
                                    <a:latin typeface="Cambria Math"/>
                                  </a:rPr>
                                  <m:t>𝑡</m:t>
                                </m:r>
                              </m:e>
                            </m:d>
                          </m:e>
                        </m:d>
                        <m:r>
                          <a:rPr lang="en-US" sz="3000" i="1">
                            <a:latin typeface="Cambria Math"/>
                          </a:rPr>
                          <m:t>𝑑𝑡</m:t>
                        </m:r>
                        <m:r>
                          <a:rPr lang="en-US" sz="3000" i="1">
                            <a:latin typeface="Cambria Math"/>
                          </a:rPr>
                          <m:t>+Ф</m:t>
                        </m:r>
                        <m:d>
                          <m:dPr>
                            <m:ctrlPr>
                              <a:rPr lang="ru-RU" sz="3000" i="1">
                                <a:latin typeface="Cambria Math"/>
                              </a:rPr>
                            </m:ctrlPr>
                          </m:dPr>
                          <m:e>
                            <m:r>
                              <a:rPr lang="en-US" sz="3000" i="1">
                                <a:latin typeface="Cambria Math"/>
                              </a:rPr>
                              <m:t>𝑥</m:t>
                            </m:r>
                            <m:d>
                              <m:dPr>
                                <m:ctrlPr>
                                  <a:rPr lang="ru-RU" sz="3000" i="1">
                                    <a:latin typeface="Cambria Math"/>
                                  </a:rPr>
                                </m:ctrlPr>
                              </m:dPr>
                              <m:e>
                                <m:sSub>
                                  <m:sSubPr>
                                    <m:ctrlPr>
                                      <a:rPr lang="ru-RU" sz="3000" i="1">
                                        <a:latin typeface="Cambria Math"/>
                                      </a:rPr>
                                    </m:ctrlPr>
                                  </m:sSubPr>
                                  <m:e>
                                    <m:r>
                                      <a:rPr lang="en-US" sz="3000" i="1">
                                        <a:latin typeface="Cambria Math"/>
                                      </a:rPr>
                                      <m:t>𝑡</m:t>
                                    </m:r>
                                  </m:e>
                                  <m:sub>
                                    <m:r>
                                      <a:rPr lang="en-US" sz="3000" i="1">
                                        <a:latin typeface="Cambria Math"/>
                                      </a:rPr>
                                      <m:t>0</m:t>
                                    </m:r>
                                  </m:sub>
                                </m:sSub>
                              </m:e>
                            </m:d>
                            <m:r>
                              <a:rPr lang="en-US" sz="3000" i="1">
                                <a:latin typeface="Cambria Math"/>
                              </a:rPr>
                              <m:t>,</m:t>
                            </m:r>
                            <m:r>
                              <a:rPr lang="en-US" sz="3000" i="1">
                                <a:latin typeface="Cambria Math"/>
                              </a:rPr>
                              <m:t>𝑥</m:t>
                            </m:r>
                            <m:d>
                              <m:dPr>
                                <m:ctrlPr>
                                  <a:rPr lang="ru-RU" sz="3000" i="1">
                                    <a:latin typeface="Cambria Math"/>
                                  </a:rPr>
                                </m:ctrlPr>
                              </m:dPr>
                              <m:e>
                                <m:sSub>
                                  <m:sSubPr>
                                    <m:ctrlPr>
                                      <a:rPr lang="ru-RU" sz="3000" i="1">
                                        <a:latin typeface="Cambria Math"/>
                                      </a:rPr>
                                    </m:ctrlPr>
                                  </m:sSubPr>
                                  <m:e>
                                    <m:r>
                                      <a:rPr lang="en-US" sz="3000" i="1">
                                        <a:latin typeface="Cambria Math"/>
                                      </a:rPr>
                                      <m:t>𝑡</m:t>
                                    </m:r>
                                  </m:e>
                                  <m:sub>
                                    <m:r>
                                      <a:rPr lang="en-US" sz="3000" i="1">
                                        <a:latin typeface="Cambria Math"/>
                                      </a:rPr>
                                      <m:t>1</m:t>
                                    </m:r>
                                  </m:sub>
                                </m:sSub>
                              </m:e>
                            </m:d>
                          </m:e>
                        </m:d>
                        <m:r>
                          <a:rPr lang="en-US" sz="3000" i="1">
                            <a:latin typeface="Cambria Math"/>
                          </a:rPr>
                          <m:t>      </m:t>
                        </m:r>
                        <m:r>
                          <a:rPr lang="en-US" sz="3000" b="0" i="1" smtClean="0">
                            <a:latin typeface="Cambria Math"/>
                          </a:rPr>
                          <m:t>(5</m:t>
                        </m:r>
                        <m:r>
                          <a:rPr lang="en-US" sz="3000" i="1">
                            <a:latin typeface="Cambria Math"/>
                          </a:rPr>
                          <m:t>)</m:t>
                        </m:r>
                      </m:e>
                    </m:nary>
                  </m:oMath>
                </a14:m>
                <a:r>
                  <a:rPr lang="en-US" sz="3000" dirty="0"/>
                  <a:t>            </a:t>
                </a:r>
                <a:endParaRPr lang="ru-RU" sz="3000" dirty="0"/>
              </a:p>
              <a:p>
                <a:pPr marL="0" indent="0">
                  <a:buNone/>
                </a:pPr>
                <a:r>
                  <a:rPr lang="en-US" sz="3000" dirty="0"/>
                  <a:t>among all admissible controls </a:t>
                </a:r>
                <a:r>
                  <a:rPr lang="en-US" sz="3000" b="1" i="1" dirty="0"/>
                  <a:t>u = u(t).</a:t>
                </a:r>
                <a:r>
                  <a:rPr lang="en-US" sz="3000" dirty="0"/>
                  <a:t> </a:t>
                </a:r>
                <a:endParaRPr lang="en-US" sz="3000" dirty="0" smtClean="0"/>
              </a:p>
              <a:p>
                <a:pPr marL="0" indent="0">
                  <a:buNone/>
                </a:pPr>
                <a:endParaRPr lang="en-US" sz="3000" dirty="0" smtClean="0"/>
              </a:p>
              <a:p>
                <a:pPr marL="0" indent="0">
                  <a:buNone/>
                </a:pPr>
                <a:r>
                  <a:rPr lang="en-US" sz="3000" dirty="0" err="1" smtClean="0"/>
                  <a:t>Pontryagin's</a:t>
                </a:r>
                <a:r>
                  <a:rPr lang="en-US" sz="3000" dirty="0" smtClean="0"/>
                  <a:t> </a:t>
                </a:r>
                <a:r>
                  <a:rPr lang="en-US" sz="3000" dirty="0"/>
                  <a:t>Maximum Principle gives a necessary condition for </a:t>
                </a:r>
                <a:r>
                  <a:rPr lang="en-US" sz="3000" b="1" i="1" dirty="0" smtClean="0"/>
                  <a:t>u</a:t>
                </a:r>
                <a:r>
                  <a:rPr lang="en-US" sz="3000" b="1" i="1" dirty="0"/>
                  <a:t>*= u*</a:t>
                </a:r>
                <a:r>
                  <a:rPr lang="en-US" sz="3000" i="1" dirty="0"/>
                  <a:t>(t) </a:t>
                </a:r>
                <a:r>
                  <a:rPr lang="en-US" sz="3000" dirty="0"/>
                  <a:t> and corresponding </a:t>
                </a:r>
                <a:r>
                  <a:rPr lang="en-US" sz="3000" b="1" i="1" dirty="0"/>
                  <a:t>x*=x*</a:t>
                </a:r>
                <a:r>
                  <a:rPr lang="en-US" sz="3000" dirty="0"/>
                  <a:t>(t) </a:t>
                </a:r>
                <a:endParaRPr lang="en-US" sz="3000" dirty="0" smtClean="0"/>
              </a:p>
              <a:p>
                <a:pPr marL="0" indent="0">
                  <a:buNone/>
                </a:pPr>
                <a:r>
                  <a:rPr lang="en-US" sz="3000" dirty="0" smtClean="0"/>
                  <a:t>to </a:t>
                </a:r>
                <a:r>
                  <a:rPr lang="en-US" sz="3000" dirty="0"/>
                  <a:t>be optimal, i.e</a:t>
                </a:r>
                <a:r>
                  <a:rPr lang="en-US" sz="3000" dirty="0" smtClean="0"/>
                  <a:t>.</a:t>
                </a:r>
              </a:p>
              <a:p>
                <a:pPr marL="0" indent="0">
                  <a:buNone/>
                </a:pPr>
                <a14:m>
                  <m:oMathPara xmlns:m="http://schemas.openxmlformats.org/officeDocument/2006/math">
                    <m:oMathParaPr>
                      <m:jc m:val="centerGroup"/>
                    </m:oMathParaPr>
                    <m:oMath xmlns:m="http://schemas.openxmlformats.org/officeDocument/2006/math">
                      <m:r>
                        <a:rPr lang="en-US" sz="2800" i="1">
                          <a:latin typeface="Cambria Math"/>
                        </a:rPr>
                        <m:t>𝐽</m:t>
                      </m:r>
                      <m:r>
                        <a:rPr lang="en-US" sz="2800" i="1">
                          <a:latin typeface="Cambria Math"/>
                        </a:rPr>
                        <m:t>(</m:t>
                      </m:r>
                      <m:sSup>
                        <m:sSupPr>
                          <m:ctrlPr>
                            <a:rPr lang="ru-RU" sz="2800" b="1" i="1">
                              <a:latin typeface="Cambria Math"/>
                            </a:rPr>
                          </m:ctrlPr>
                        </m:sSupPr>
                        <m:e>
                          <m:r>
                            <a:rPr lang="en-US" sz="2800" b="1" i="1">
                              <a:latin typeface="Cambria Math"/>
                            </a:rPr>
                            <m:t>𝒖</m:t>
                          </m:r>
                        </m:e>
                        <m:sup>
                          <m:r>
                            <a:rPr lang="en-US" sz="2800" b="1" i="1">
                              <a:latin typeface="Cambria Math"/>
                            </a:rPr>
                            <m:t>∗</m:t>
                          </m:r>
                        </m:sup>
                      </m:sSup>
                      <m:r>
                        <a:rPr lang="en-US" sz="2800" i="1">
                          <a:latin typeface="Cambria Math"/>
                        </a:rPr>
                        <m:t>) </m:t>
                      </m:r>
                      <m:r>
                        <a:rPr lang="en-US" sz="2800" i="1" smtClean="0">
                          <a:latin typeface="Cambria Math"/>
                        </a:rPr>
                        <m:t>=</m:t>
                      </m:r>
                      <m:r>
                        <a:rPr lang="en-US" sz="2800" i="1">
                          <a:latin typeface="Cambria Math"/>
                        </a:rPr>
                        <m:t> </m:t>
                      </m:r>
                      <m:func>
                        <m:funcPr>
                          <m:ctrlPr>
                            <a:rPr lang="ru-RU" sz="2800" i="1">
                              <a:latin typeface="Cambria Math"/>
                            </a:rPr>
                          </m:ctrlPr>
                        </m:funcPr>
                        <m:fName>
                          <m:limLow>
                            <m:limLowPr>
                              <m:ctrlPr>
                                <a:rPr lang="ru-RU" sz="2800" i="1">
                                  <a:latin typeface="Cambria Math"/>
                                </a:rPr>
                              </m:ctrlPr>
                            </m:limLowPr>
                            <m:e>
                              <m:r>
                                <m:rPr>
                                  <m:sty m:val="p"/>
                                </m:rPr>
                                <a:rPr lang="en-US" sz="2800" b="0" i="0" smtClean="0">
                                  <a:latin typeface="Cambria Math"/>
                                </a:rPr>
                                <m:t>m</m:t>
                              </m:r>
                              <m:r>
                                <a:rPr lang="en-US" sz="2800" b="0" i="1" smtClean="0">
                                  <a:latin typeface="Cambria Math"/>
                                </a:rPr>
                                <m:t>𝑖𝑛</m:t>
                              </m:r>
                            </m:e>
                            <m:lim>
                              <m:r>
                                <a:rPr lang="en-US" sz="2800" i="1" smtClean="0">
                                  <a:latin typeface="Cambria Math"/>
                                </a:rPr>
                                <m:t>𝑢</m:t>
                              </m:r>
                              <m:d>
                                <m:dPr>
                                  <m:ctrlPr>
                                    <a:rPr lang="en-US" sz="2800" i="1">
                                      <a:latin typeface="Cambria Math"/>
                                    </a:rPr>
                                  </m:ctrlPr>
                                </m:dPr>
                                <m:e>
                                  <m:r>
                                    <a:rPr lang="en-US" sz="2800" i="1">
                                      <a:latin typeface="Cambria Math"/>
                                    </a:rPr>
                                    <m:t>𝑡</m:t>
                                  </m:r>
                                </m:e>
                              </m:d>
                              <m:r>
                                <a:rPr lang="en-US" sz="2800" i="1">
                                  <a:latin typeface="Cambria Math"/>
                                </a:rPr>
                                <m:t>∈</m:t>
                              </m:r>
                              <m:r>
                                <a:rPr lang="en-US" sz="2800" i="1">
                                  <a:latin typeface="Cambria Math"/>
                                </a:rPr>
                                <m:t>𝑈</m:t>
                              </m:r>
                            </m:lim>
                          </m:limLow>
                        </m:fName>
                        <m:e>
                          <m:r>
                            <a:rPr lang="en-US" sz="2800" i="1">
                              <a:latin typeface="Cambria Math"/>
                            </a:rPr>
                            <m:t>𝐽</m:t>
                          </m:r>
                          <m:d>
                            <m:dPr>
                              <m:ctrlPr>
                                <a:rPr lang="ru-RU" sz="2800" i="1">
                                  <a:latin typeface="Cambria Math"/>
                                </a:rPr>
                              </m:ctrlPr>
                            </m:dPr>
                            <m:e>
                              <m:r>
                                <a:rPr lang="en-US" sz="2800" i="1">
                                  <a:latin typeface="Cambria Math"/>
                                </a:rPr>
                                <m:t>𝑢</m:t>
                              </m:r>
                            </m:e>
                          </m:d>
                        </m:e>
                      </m:func>
                      <m:r>
                        <a:rPr lang="en-US" sz="2800" i="1">
                          <a:latin typeface="Cambria Math"/>
                        </a:rPr>
                        <m:t>                                                                (</m:t>
                      </m:r>
                      <m:r>
                        <a:rPr lang="en-US" sz="2800" b="0" i="1" smtClean="0">
                          <a:latin typeface="Cambria Math"/>
                        </a:rPr>
                        <m:t>6</m:t>
                      </m:r>
                      <m:r>
                        <a:rPr lang="en-US" sz="2800" i="1">
                          <a:latin typeface="Cambria Math"/>
                        </a:rPr>
                        <m:t>)</m:t>
                      </m:r>
                    </m:oMath>
                  </m:oMathPara>
                </a14:m>
                <a:endParaRPr lang="ru-RU" sz="3000" dirty="0"/>
              </a:p>
              <a:p>
                <a:endParaRPr lang="ru-RU" sz="3000" dirty="0"/>
              </a:p>
            </p:txBody>
          </p:sp>
        </mc:Choice>
        <mc:Fallback>
          <p:sp>
            <p:nvSpPr>
              <p:cNvPr id="3" name="Объект 2"/>
              <p:cNvSpPr>
                <a:spLocks noGrp="1" noRot="1" noChangeAspect="1" noMove="1" noResize="1" noEditPoints="1" noAdjustHandles="1" noChangeArrowheads="1" noChangeShapeType="1" noTextEdit="1"/>
              </p:cNvSpPr>
              <p:nvPr>
                <p:ph idx="1"/>
              </p:nvPr>
            </p:nvSpPr>
            <p:spPr>
              <a:xfrm>
                <a:off x="0" y="692696"/>
                <a:ext cx="9144000" cy="6165304"/>
              </a:xfrm>
              <a:blipFill rotWithShape="1">
                <a:blip r:embed="rId2"/>
                <a:stretch>
                  <a:fillRect l="-1533" t="-1187" r="-800"/>
                </a:stretch>
              </a:blipFill>
            </p:spPr>
            <p:txBody>
              <a:bodyPr/>
              <a:lstStyle/>
              <a:p>
                <a:r>
                  <a:rPr lang="ru-RU">
                    <a:noFill/>
                  </a:rPr>
                  <a:t> </a:t>
                </a:r>
              </a:p>
            </p:txBody>
          </p:sp>
        </mc:Fallback>
      </mc:AlternateContent>
    </p:spTree>
    <p:extLst>
      <p:ext uri="{BB962C8B-B14F-4D97-AF65-F5344CB8AC3E}">
        <p14:creationId xmlns:p14="http://schemas.microsoft.com/office/powerpoint/2010/main" val="2986299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686800" cy="620688"/>
          </a:xfrm>
        </p:spPr>
        <p:txBody>
          <a:bodyPr>
            <a:normAutofit fontScale="90000"/>
          </a:bodyPr>
          <a:lstStyle/>
          <a:p>
            <a:pPr algn="l"/>
            <a:r>
              <a:rPr lang="en-US" u="sng" dirty="0"/>
              <a:t>Definition </a:t>
            </a:r>
            <a:r>
              <a:rPr lang="en-US" u="sng" dirty="0" smtClean="0"/>
              <a:t>1</a:t>
            </a:r>
            <a:r>
              <a:rPr lang="en-US" dirty="0" smtClean="0"/>
              <a:t>:</a:t>
            </a:r>
            <a:endParaRPr lang="ru-RU" dirty="0"/>
          </a:p>
        </p:txBody>
      </p:sp>
      <mc:AlternateContent xmlns:mc="http://schemas.openxmlformats.org/markup-compatibility/2006" xmlns:a14="http://schemas.microsoft.com/office/drawing/2010/main">
        <mc:Choice Requires="a14">
          <p:sp>
            <p:nvSpPr>
              <p:cNvPr id="3" name="Объект 2"/>
              <p:cNvSpPr>
                <a:spLocks noGrp="1"/>
              </p:cNvSpPr>
              <p:nvPr>
                <p:ph idx="1"/>
              </p:nvPr>
            </p:nvSpPr>
            <p:spPr>
              <a:xfrm>
                <a:off x="0" y="908720"/>
                <a:ext cx="9144000" cy="5949280"/>
              </a:xfrm>
            </p:spPr>
            <p:txBody>
              <a:bodyPr>
                <a:normAutofit/>
              </a:bodyPr>
              <a:lstStyle/>
              <a:p>
                <a:pPr marL="0" indent="0" algn="just">
                  <a:buNone/>
                </a:pPr>
                <a:r>
                  <a:rPr lang="en-US" sz="3400" dirty="0" smtClean="0"/>
                  <a:t>The </a:t>
                </a:r>
                <a:r>
                  <a:rPr lang="en-US" sz="3400" dirty="0"/>
                  <a:t>process </a:t>
                </a:r>
                <a14:m>
                  <m:oMath xmlns:m="http://schemas.openxmlformats.org/officeDocument/2006/math">
                    <m:r>
                      <a:rPr lang="en-US" sz="3400" i="1">
                        <a:latin typeface="Cambria Math"/>
                      </a:rPr>
                      <m:t>𝜔</m:t>
                    </m:r>
                    <m:r>
                      <a:rPr lang="en-US" sz="3400" i="1">
                        <a:latin typeface="Cambria Math"/>
                      </a:rPr>
                      <m:t>=(</m:t>
                    </m:r>
                    <m:r>
                      <a:rPr lang="en-US" sz="3400" i="1">
                        <a:latin typeface="Cambria Math"/>
                      </a:rPr>
                      <m:t>𝑥</m:t>
                    </m:r>
                    <m:d>
                      <m:dPr>
                        <m:ctrlPr>
                          <a:rPr lang="ru-RU" sz="3400" i="1">
                            <a:latin typeface="Cambria Math"/>
                          </a:rPr>
                        </m:ctrlPr>
                      </m:dPr>
                      <m:e>
                        <m:r>
                          <a:rPr lang="en-US" sz="3400" i="1">
                            <a:latin typeface="Cambria Math"/>
                          </a:rPr>
                          <m:t>𝑡</m:t>
                        </m:r>
                      </m:e>
                    </m:d>
                    <m:r>
                      <a:rPr lang="en-US" sz="3400" i="1">
                        <a:latin typeface="Cambria Math"/>
                      </a:rPr>
                      <m:t>,</m:t>
                    </m:r>
                    <m:r>
                      <a:rPr lang="en-US" sz="3400" i="1">
                        <a:latin typeface="Cambria Math"/>
                      </a:rPr>
                      <m:t>𝑢</m:t>
                    </m:r>
                    <m:r>
                      <a:rPr lang="en-US" sz="3400" i="1">
                        <a:latin typeface="Cambria Math"/>
                      </a:rPr>
                      <m:t>(</m:t>
                    </m:r>
                    <m:r>
                      <a:rPr lang="en-US" sz="3400" i="1">
                        <a:latin typeface="Cambria Math"/>
                      </a:rPr>
                      <m:t>𝑡</m:t>
                    </m:r>
                    <m:r>
                      <a:rPr lang="en-US" sz="3400" i="1">
                        <a:latin typeface="Cambria Math"/>
                      </a:rPr>
                      <m:t>))</m:t>
                    </m:r>
                  </m:oMath>
                </a14:m>
                <a:r>
                  <a:rPr lang="en-US" sz="3400" dirty="0"/>
                  <a:t> is called admissible if the vector function </a:t>
                </a:r>
                <a14:m>
                  <m:oMath xmlns:m="http://schemas.openxmlformats.org/officeDocument/2006/math">
                    <m:r>
                      <a:rPr lang="en-US" sz="3400" i="1">
                        <a:latin typeface="Cambria Math"/>
                      </a:rPr>
                      <m:t>𝑥</m:t>
                    </m:r>
                    <m:r>
                      <a:rPr lang="en-US" sz="3400" i="1">
                        <a:latin typeface="Cambria Math"/>
                      </a:rPr>
                      <m:t>(</m:t>
                    </m:r>
                    <m:r>
                      <a:rPr lang="en-US" sz="3400" i="1">
                        <a:latin typeface="Cambria Math"/>
                      </a:rPr>
                      <m:t>𝑡</m:t>
                    </m:r>
                    <m:r>
                      <a:rPr lang="en-US" sz="3400" i="1">
                        <a:latin typeface="Cambria Math"/>
                      </a:rPr>
                      <m:t>)</m:t>
                    </m:r>
                  </m:oMath>
                </a14:m>
                <a:r>
                  <a:rPr lang="en-US" sz="3400" dirty="0"/>
                  <a:t> is absolutely continuous, </a:t>
                </a:r>
                <a14:m>
                  <m:oMath xmlns:m="http://schemas.openxmlformats.org/officeDocument/2006/math">
                    <m:r>
                      <a:rPr lang="en-US" sz="3400" i="1">
                        <a:latin typeface="Cambria Math"/>
                      </a:rPr>
                      <m:t>𝑢</m:t>
                    </m:r>
                    <m:r>
                      <a:rPr lang="en-US" sz="3400" i="1">
                        <a:latin typeface="Cambria Math"/>
                      </a:rPr>
                      <m:t>(</m:t>
                    </m:r>
                    <m:r>
                      <a:rPr lang="en-US" sz="3400" i="1">
                        <a:latin typeface="Cambria Math"/>
                      </a:rPr>
                      <m:t>𝑡</m:t>
                    </m:r>
                    <m:r>
                      <a:rPr lang="en-US" sz="3400" i="1">
                        <a:latin typeface="Cambria Math"/>
                      </a:rPr>
                      <m:t>)</m:t>
                    </m:r>
                  </m:oMath>
                </a14:m>
                <a:r>
                  <a:rPr lang="en-US" sz="3400" dirty="0"/>
                  <a:t> is piecewise continuous and they satisfy the conditions (</a:t>
                </a:r>
                <a:r>
                  <a:rPr lang="en-US" sz="3400" dirty="0" smtClean="0"/>
                  <a:t>1)-(4). </a:t>
                </a:r>
                <a:r>
                  <a:rPr lang="en-US" sz="3400" dirty="0"/>
                  <a:t>The set of all admissible processes </a:t>
                </a:r>
                <a14:m>
                  <m:oMath xmlns:m="http://schemas.openxmlformats.org/officeDocument/2006/math">
                    <m:r>
                      <a:rPr lang="en-US" sz="3400" i="1">
                        <a:latin typeface="Cambria Math"/>
                      </a:rPr>
                      <m:t>𝜔</m:t>
                    </m:r>
                  </m:oMath>
                </a14:m>
                <a:r>
                  <a:rPr lang="en-US" sz="3400" dirty="0"/>
                  <a:t> of the problem (</a:t>
                </a:r>
                <a:r>
                  <a:rPr lang="en-US" sz="3400" dirty="0" smtClean="0"/>
                  <a:t>1)-(4) </a:t>
                </a:r>
                <a:r>
                  <a:rPr lang="en-US" sz="3400" dirty="0"/>
                  <a:t>denote </a:t>
                </a:r>
                <a:r>
                  <a:rPr lang="en-US" sz="3400" dirty="0" smtClean="0"/>
                  <a:t>Ω </a:t>
                </a:r>
                <a:r>
                  <a:rPr lang="en-US" sz="3400" dirty="0"/>
                  <a:t>and suppose that the set Ω is not empty</a:t>
                </a:r>
                <a:r>
                  <a:rPr lang="en-US" sz="3400" dirty="0" smtClean="0"/>
                  <a:t>.</a:t>
                </a:r>
              </a:p>
              <a:p>
                <a:pPr marL="0" indent="0" algn="just">
                  <a:buNone/>
                </a:pPr>
                <a:endParaRPr lang="ru-RU" sz="3400" dirty="0"/>
              </a:p>
              <a:p>
                <a:r>
                  <a:rPr lang="en-US" sz="3400" b="1" dirty="0"/>
                  <a:t>Optimal control problem </a:t>
                </a:r>
                <a:r>
                  <a:rPr lang="en-US" sz="3400" dirty="0" smtClean="0"/>
                  <a:t>is </a:t>
                </a:r>
                <a:r>
                  <a:rPr lang="en-US" sz="3400" dirty="0"/>
                  <a:t>to choose admissible process </a:t>
                </a:r>
                <a14:m>
                  <m:oMath xmlns:m="http://schemas.openxmlformats.org/officeDocument/2006/math">
                    <m:acc>
                      <m:accPr>
                        <m:chr m:val="̅"/>
                        <m:ctrlPr>
                          <a:rPr lang="ru-RU" sz="3400" i="1">
                            <a:latin typeface="Cambria Math"/>
                          </a:rPr>
                        </m:ctrlPr>
                      </m:accPr>
                      <m:e>
                        <m:r>
                          <a:rPr lang="en-US" sz="3400" i="1">
                            <a:latin typeface="Cambria Math"/>
                          </a:rPr>
                          <m:t>𝜔</m:t>
                        </m:r>
                      </m:e>
                    </m:acc>
                    <m:r>
                      <a:rPr lang="en-US" sz="3400" i="1">
                        <a:latin typeface="Cambria Math"/>
                      </a:rPr>
                      <m:t>𝜖</m:t>
                    </m:r>
                    <m:r>
                      <m:rPr>
                        <m:sty m:val="p"/>
                      </m:rPr>
                      <a:rPr lang="en-US" sz="3400">
                        <a:latin typeface="Cambria Math"/>
                      </a:rPr>
                      <m:t>Ω</m:t>
                    </m:r>
                  </m:oMath>
                </a14:m>
                <a:r>
                  <a:rPr lang="en-US" sz="3400" dirty="0"/>
                  <a:t> which minimizes the functional </a:t>
                </a:r>
                <a:r>
                  <a:rPr lang="en-US" sz="3400" dirty="0" smtClean="0"/>
                  <a:t>(5). </a:t>
                </a:r>
                <a:endParaRPr lang="ru-RU" sz="3400"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0" y="908720"/>
                <a:ext cx="9144000" cy="5949280"/>
              </a:xfrm>
              <a:blipFill rotWithShape="1">
                <a:blip r:embed="rId2"/>
                <a:stretch>
                  <a:fillRect l="-1800" t="-1332" r="-2200"/>
                </a:stretch>
              </a:blipFill>
            </p:spPr>
            <p:txBody>
              <a:bodyPr/>
              <a:lstStyle/>
              <a:p>
                <a:r>
                  <a:rPr lang="ru-RU">
                    <a:noFill/>
                  </a:rPr>
                  <a:t> </a:t>
                </a:r>
              </a:p>
            </p:txBody>
          </p:sp>
        </mc:Fallback>
      </mc:AlternateContent>
    </p:spTree>
    <p:extLst>
      <p:ext uri="{BB962C8B-B14F-4D97-AF65-F5344CB8AC3E}">
        <p14:creationId xmlns:p14="http://schemas.microsoft.com/office/powerpoint/2010/main" val="31061273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686800" cy="620688"/>
          </a:xfrm>
        </p:spPr>
        <p:txBody>
          <a:bodyPr>
            <a:normAutofit fontScale="90000"/>
          </a:bodyPr>
          <a:lstStyle/>
          <a:p>
            <a:pPr algn="l"/>
            <a:r>
              <a:rPr lang="en-US" u="sng" dirty="0" smtClean="0"/>
              <a:t>Definition </a:t>
            </a:r>
            <a:r>
              <a:rPr lang="en-US" u="sng" dirty="0" smtClean="0"/>
              <a:t>2</a:t>
            </a:r>
            <a:r>
              <a:rPr lang="en-US" dirty="0" smtClean="0"/>
              <a:t>:</a:t>
            </a:r>
            <a:endParaRPr lang="ru-RU" dirty="0"/>
          </a:p>
        </p:txBody>
      </p:sp>
      <mc:AlternateContent xmlns:mc="http://schemas.openxmlformats.org/markup-compatibility/2006">
        <mc:Choice xmlns:a14="http://schemas.microsoft.com/office/drawing/2010/main" Requires="a14">
          <p:sp>
            <p:nvSpPr>
              <p:cNvPr id="3" name="Объект 2"/>
              <p:cNvSpPr>
                <a:spLocks noGrp="1"/>
              </p:cNvSpPr>
              <p:nvPr>
                <p:ph idx="1"/>
              </p:nvPr>
            </p:nvSpPr>
            <p:spPr>
              <a:xfrm>
                <a:off x="0" y="908720"/>
                <a:ext cx="9144000" cy="5949280"/>
              </a:xfrm>
            </p:spPr>
            <p:txBody>
              <a:bodyPr/>
              <a:lstStyle/>
              <a:p>
                <a:pPr marL="0" indent="0" algn="just">
                  <a:buNone/>
                </a:pPr>
                <a:r>
                  <a:rPr lang="en-US" dirty="0" smtClean="0"/>
                  <a:t>Admissible </a:t>
                </a:r>
                <a:r>
                  <a:rPr lang="en-US" dirty="0"/>
                  <a:t>process </a:t>
                </a:r>
                <a14:m>
                  <m:oMath xmlns:m="http://schemas.openxmlformats.org/officeDocument/2006/math">
                    <m:acc>
                      <m:accPr>
                        <m:chr m:val="̅"/>
                        <m:ctrlPr>
                          <a:rPr lang="ru-RU" i="1">
                            <a:latin typeface="Cambria Math"/>
                          </a:rPr>
                        </m:ctrlPr>
                      </m:accPr>
                      <m:e>
                        <m:r>
                          <a:rPr lang="en-US" i="1">
                            <a:latin typeface="Cambria Math"/>
                          </a:rPr>
                          <m:t>𝜔</m:t>
                        </m:r>
                      </m:e>
                    </m:acc>
                    <m:r>
                      <a:rPr lang="en-US" i="1">
                        <a:latin typeface="Cambria Math"/>
                      </a:rPr>
                      <m:t>=(</m:t>
                    </m:r>
                    <m:acc>
                      <m:accPr>
                        <m:chr m:val="̅"/>
                        <m:ctrlPr>
                          <a:rPr lang="ru-RU" i="1">
                            <a:latin typeface="Cambria Math"/>
                          </a:rPr>
                        </m:ctrlPr>
                      </m:accPr>
                      <m:e>
                        <m:r>
                          <a:rPr lang="en-US" i="1">
                            <a:latin typeface="Cambria Math"/>
                          </a:rPr>
                          <m:t>𝑥</m:t>
                        </m:r>
                      </m:e>
                    </m:acc>
                    <m:d>
                      <m:dPr>
                        <m:ctrlPr>
                          <a:rPr lang="ru-RU" i="1">
                            <a:latin typeface="Cambria Math"/>
                          </a:rPr>
                        </m:ctrlPr>
                      </m:dPr>
                      <m:e>
                        <m:r>
                          <a:rPr lang="en-US" i="1">
                            <a:latin typeface="Cambria Math"/>
                          </a:rPr>
                          <m:t>𝑡</m:t>
                        </m:r>
                      </m:e>
                    </m:d>
                    <m:r>
                      <a:rPr lang="en-US" i="1">
                        <a:latin typeface="Cambria Math"/>
                      </a:rPr>
                      <m:t>,</m:t>
                    </m:r>
                    <m:acc>
                      <m:accPr>
                        <m:chr m:val="̅"/>
                        <m:ctrlPr>
                          <a:rPr lang="ru-RU" i="1">
                            <a:latin typeface="Cambria Math"/>
                          </a:rPr>
                        </m:ctrlPr>
                      </m:accPr>
                      <m:e>
                        <m:r>
                          <a:rPr lang="en-US" i="1">
                            <a:latin typeface="Cambria Math"/>
                          </a:rPr>
                          <m:t>𝑢</m:t>
                        </m:r>
                      </m:e>
                    </m:acc>
                    <m:r>
                      <a:rPr lang="en-US" i="1">
                        <a:latin typeface="Cambria Math"/>
                      </a:rPr>
                      <m:t>(</m:t>
                    </m:r>
                    <m:r>
                      <a:rPr lang="en-US" i="1">
                        <a:latin typeface="Cambria Math"/>
                      </a:rPr>
                      <m:t>𝑡</m:t>
                    </m:r>
                    <m:r>
                      <a:rPr lang="en-US" i="1">
                        <a:latin typeface="Cambria Math"/>
                      </a:rPr>
                      <m:t>))</m:t>
                    </m:r>
                  </m:oMath>
                </a14:m>
                <a:r>
                  <a:rPr lang="en-US" dirty="0"/>
                  <a:t> is a locally optimal for the problem (1)-(5) if </a:t>
                </a:r>
                <a14:m>
                  <m:oMath xmlns:m="http://schemas.openxmlformats.org/officeDocument/2006/math">
                    <m:r>
                      <a:rPr lang="en-US" i="1">
                        <a:latin typeface="Cambria Math"/>
                      </a:rPr>
                      <m:t>∃</m:t>
                    </m:r>
                    <m:r>
                      <a:rPr lang="en-US" i="1">
                        <a:latin typeface="Cambria Math"/>
                      </a:rPr>
                      <m:t>𝜀</m:t>
                    </m:r>
                    <m:r>
                      <a:rPr lang="en-US" i="1">
                        <a:latin typeface="Cambria Math"/>
                      </a:rPr>
                      <m:t>&gt;0</m:t>
                    </m:r>
                  </m:oMath>
                </a14:m>
                <a:r>
                  <a:rPr lang="en-US" dirty="0"/>
                  <a:t> such that for all admissible processes </a:t>
                </a:r>
                <a14:m>
                  <m:oMath xmlns:m="http://schemas.openxmlformats.org/officeDocument/2006/math">
                    <m:r>
                      <a:rPr lang="en-US" i="1">
                        <a:latin typeface="Cambria Math"/>
                      </a:rPr>
                      <m:t>𝜔</m:t>
                    </m:r>
                    <m:r>
                      <a:rPr lang="en-US" i="1">
                        <a:latin typeface="Cambria Math"/>
                      </a:rPr>
                      <m:t>=(</m:t>
                    </m:r>
                    <m:r>
                      <a:rPr lang="en-US" i="1">
                        <a:latin typeface="Cambria Math"/>
                      </a:rPr>
                      <m:t>𝑥</m:t>
                    </m:r>
                    <m:d>
                      <m:dPr>
                        <m:ctrlPr>
                          <a:rPr lang="ru-RU" i="1">
                            <a:latin typeface="Cambria Math"/>
                          </a:rPr>
                        </m:ctrlPr>
                      </m:dPr>
                      <m:e>
                        <m:r>
                          <a:rPr lang="en-US" i="1">
                            <a:latin typeface="Cambria Math"/>
                          </a:rPr>
                          <m:t>𝑡</m:t>
                        </m:r>
                      </m:e>
                    </m:d>
                    <m:r>
                      <a:rPr lang="en-US" i="1">
                        <a:latin typeface="Cambria Math"/>
                      </a:rPr>
                      <m:t>,</m:t>
                    </m:r>
                    <m:r>
                      <a:rPr lang="en-US" i="1">
                        <a:latin typeface="Cambria Math"/>
                      </a:rPr>
                      <m:t>𝑢</m:t>
                    </m:r>
                    <m:r>
                      <a:rPr lang="en-US" i="1">
                        <a:latin typeface="Cambria Math"/>
                      </a:rPr>
                      <m:t>(</m:t>
                    </m:r>
                    <m:r>
                      <a:rPr lang="en-US" i="1">
                        <a:latin typeface="Cambria Math"/>
                      </a:rPr>
                      <m:t>𝑡</m:t>
                    </m:r>
                    <m:r>
                      <a:rPr lang="en-US" i="1">
                        <a:latin typeface="Cambria Math"/>
                      </a:rPr>
                      <m:t>))∈</m:t>
                    </m:r>
                    <m:r>
                      <m:rPr>
                        <m:sty m:val="p"/>
                      </m:rPr>
                      <a:rPr lang="en-US">
                        <a:latin typeface="Cambria Math"/>
                      </a:rPr>
                      <m:t>Ω</m:t>
                    </m:r>
                  </m:oMath>
                </a14:m>
                <a:r>
                  <a:rPr lang="en-US" dirty="0"/>
                  <a:t> satisfying the condition </a:t>
                </a:r>
                <a14:m>
                  <m:oMath xmlns:m="http://schemas.openxmlformats.org/officeDocument/2006/math">
                    <m:sSub>
                      <m:sSubPr>
                        <m:ctrlPr>
                          <a:rPr lang="ru-RU" i="1">
                            <a:latin typeface="Cambria Math"/>
                          </a:rPr>
                        </m:ctrlPr>
                      </m:sSubPr>
                      <m:e>
                        <m:d>
                          <m:dPr>
                            <m:begChr m:val="‖"/>
                            <m:endChr m:val="‖"/>
                            <m:ctrlPr>
                              <a:rPr lang="ru-RU" i="1">
                                <a:latin typeface="Cambria Math"/>
                              </a:rPr>
                            </m:ctrlPr>
                          </m:dPr>
                          <m:e>
                            <m:r>
                              <a:rPr lang="en-US" i="1">
                                <a:latin typeface="Cambria Math"/>
                              </a:rPr>
                              <m:t>𝑥</m:t>
                            </m:r>
                            <m:d>
                              <m:dPr>
                                <m:ctrlPr>
                                  <a:rPr lang="ru-RU" i="1">
                                    <a:latin typeface="Cambria Math"/>
                                  </a:rPr>
                                </m:ctrlPr>
                              </m:dPr>
                              <m:e>
                                <m:r>
                                  <a:rPr lang="en-US" i="1">
                                    <a:latin typeface="Cambria Math"/>
                                  </a:rPr>
                                  <m:t>𝑡</m:t>
                                </m:r>
                              </m:e>
                            </m:d>
                            <m:r>
                              <a:rPr lang="en-US" i="1">
                                <a:latin typeface="Cambria Math"/>
                              </a:rPr>
                              <m:t>−</m:t>
                            </m:r>
                            <m:acc>
                              <m:accPr>
                                <m:chr m:val="̅"/>
                                <m:ctrlPr>
                                  <a:rPr lang="ru-RU" i="1">
                                    <a:latin typeface="Cambria Math"/>
                                  </a:rPr>
                                </m:ctrlPr>
                              </m:accPr>
                              <m:e>
                                <m:r>
                                  <a:rPr lang="en-US" i="1">
                                    <a:latin typeface="Cambria Math"/>
                                  </a:rPr>
                                  <m:t>𝑥</m:t>
                                </m:r>
                              </m:e>
                            </m:acc>
                            <m:d>
                              <m:dPr>
                                <m:ctrlPr>
                                  <a:rPr lang="ru-RU" i="1">
                                    <a:latin typeface="Cambria Math"/>
                                  </a:rPr>
                                </m:ctrlPr>
                              </m:dPr>
                              <m:e>
                                <m:r>
                                  <a:rPr lang="en-US" i="1">
                                    <a:latin typeface="Cambria Math"/>
                                  </a:rPr>
                                  <m:t>𝑡</m:t>
                                </m:r>
                              </m:e>
                            </m:d>
                          </m:e>
                        </m:d>
                      </m:e>
                      <m:sub>
                        <m:r>
                          <a:rPr lang="en-US" i="1">
                            <a:latin typeface="Cambria Math"/>
                          </a:rPr>
                          <m:t>𝐶</m:t>
                        </m:r>
                        <m:r>
                          <a:rPr lang="en-US" i="1">
                            <a:latin typeface="Cambria Math"/>
                          </a:rPr>
                          <m:t>(</m:t>
                        </m:r>
                        <m:r>
                          <a:rPr lang="en-US" i="1">
                            <a:latin typeface="Cambria Math"/>
                          </a:rPr>
                          <m:t>𝐼</m:t>
                        </m:r>
                        <m:r>
                          <a:rPr lang="en-US" i="1">
                            <a:latin typeface="Cambria Math"/>
                          </a:rPr>
                          <m:t>)</m:t>
                        </m:r>
                      </m:sub>
                    </m:sSub>
                    <m:r>
                      <a:rPr lang="en-US" i="1">
                        <a:latin typeface="Cambria Math"/>
                      </a:rPr>
                      <m:t>&lt;</m:t>
                    </m:r>
                    <m:r>
                      <a:rPr lang="en-US" i="1">
                        <a:latin typeface="Cambria Math"/>
                      </a:rPr>
                      <m:t>𝜀</m:t>
                    </m:r>
                  </m:oMath>
                </a14:m>
                <a:r>
                  <a:rPr lang="en-US" dirty="0"/>
                  <a:t>  and for any </a:t>
                </a:r>
                <a14:m>
                  <m:oMath xmlns:m="http://schemas.openxmlformats.org/officeDocument/2006/math">
                    <m:r>
                      <a:rPr lang="en-US" i="1">
                        <a:latin typeface="Cambria Math"/>
                      </a:rPr>
                      <m:t>𝑢</m:t>
                    </m:r>
                    <m:d>
                      <m:dPr>
                        <m:ctrlPr>
                          <a:rPr lang="ru-RU" i="1">
                            <a:latin typeface="Cambria Math"/>
                          </a:rPr>
                        </m:ctrlPr>
                      </m:dPr>
                      <m:e>
                        <m:r>
                          <a:rPr lang="en-US" i="1">
                            <a:latin typeface="Cambria Math"/>
                          </a:rPr>
                          <m:t>𝑡</m:t>
                        </m:r>
                      </m:e>
                    </m:d>
                    <m:r>
                      <a:rPr lang="en-US" i="1">
                        <a:latin typeface="Cambria Math"/>
                      </a:rPr>
                      <m:t>∈</m:t>
                    </m:r>
                    <m:r>
                      <a:rPr lang="en-US" i="1">
                        <a:latin typeface="Cambria Math"/>
                      </a:rPr>
                      <m:t>𝑈</m:t>
                    </m:r>
                    <m:d>
                      <m:dPr>
                        <m:ctrlPr>
                          <a:rPr lang="ru-RU" i="1">
                            <a:latin typeface="Cambria Math"/>
                          </a:rPr>
                        </m:ctrlPr>
                      </m:dPr>
                      <m:e>
                        <m:r>
                          <a:rPr lang="en-US" i="1">
                            <a:latin typeface="Cambria Math"/>
                          </a:rPr>
                          <m:t>𝑡</m:t>
                        </m:r>
                      </m:e>
                    </m:d>
                    <m:r>
                      <a:rPr lang="en-US" i="1">
                        <a:latin typeface="Cambria Math"/>
                      </a:rPr>
                      <m:t>, </m:t>
                    </m:r>
                    <m:r>
                      <a:rPr lang="en-US" i="1">
                        <a:latin typeface="Cambria Math"/>
                      </a:rPr>
                      <m:t>𝑡</m:t>
                    </m:r>
                    <m:r>
                      <a:rPr lang="en-US" i="1">
                        <a:latin typeface="Cambria Math"/>
                      </a:rPr>
                      <m:t>∈</m:t>
                    </m:r>
                    <m:r>
                      <a:rPr lang="en-US" i="1">
                        <a:latin typeface="Cambria Math"/>
                      </a:rPr>
                      <m:t>𝐼</m:t>
                    </m:r>
                  </m:oMath>
                </a14:m>
                <a:r>
                  <a:rPr lang="en-US" dirty="0"/>
                  <a:t>  have the inequality</a:t>
                </a:r>
                <a:endParaRPr lang="ru-RU" dirty="0"/>
              </a:p>
              <a:p>
                <a:pPr marL="0" indent="0" algn="just">
                  <a:buNone/>
                </a:pPr>
                <a14:m>
                  <m:oMathPara xmlns:m="http://schemas.openxmlformats.org/officeDocument/2006/math">
                    <m:oMathParaPr>
                      <m:jc m:val="centerGroup"/>
                    </m:oMathParaPr>
                    <m:oMath xmlns:m="http://schemas.openxmlformats.org/officeDocument/2006/math">
                      <m:r>
                        <a:rPr lang="en-US" i="1">
                          <a:latin typeface="Cambria Math"/>
                        </a:rPr>
                        <m:t>𝐽</m:t>
                      </m:r>
                      <m:r>
                        <a:rPr lang="en-US" i="1">
                          <a:latin typeface="Cambria Math"/>
                        </a:rPr>
                        <m:t>(</m:t>
                      </m:r>
                      <m:acc>
                        <m:accPr>
                          <m:chr m:val="̅"/>
                          <m:ctrlPr>
                            <a:rPr lang="ru-RU" i="1">
                              <a:latin typeface="Cambria Math"/>
                            </a:rPr>
                          </m:ctrlPr>
                        </m:accPr>
                        <m:e>
                          <m:r>
                            <a:rPr lang="en-US" i="1">
                              <a:latin typeface="Cambria Math"/>
                            </a:rPr>
                            <m:t>𝜔</m:t>
                          </m:r>
                        </m:e>
                      </m:acc>
                      <m:r>
                        <a:rPr lang="en-US" i="1">
                          <a:latin typeface="Cambria Math"/>
                        </a:rPr>
                        <m:t>)≤</m:t>
                      </m:r>
                      <m:r>
                        <a:rPr lang="en-US" i="1">
                          <a:latin typeface="Cambria Math"/>
                        </a:rPr>
                        <m:t>𝐽</m:t>
                      </m:r>
                      <m:r>
                        <a:rPr lang="en-US" i="1">
                          <a:latin typeface="Cambria Math"/>
                        </a:rPr>
                        <m:t>(</m:t>
                      </m:r>
                      <m:r>
                        <a:rPr lang="en-US" i="1">
                          <a:latin typeface="Cambria Math"/>
                        </a:rPr>
                        <m:t>𝜔</m:t>
                      </m:r>
                      <m:r>
                        <a:rPr lang="en-US" i="1">
                          <a:latin typeface="Cambria Math"/>
                        </a:rPr>
                        <m:t>)</m:t>
                      </m:r>
                    </m:oMath>
                  </m:oMathPara>
                </a14:m>
                <a:endParaRPr lang="ru-RU" dirty="0"/>
              </a:p>
            </p:txBody>
          </p:sp>
        </mc:Choice>
        <mc:Fallback>
          <p:sp>
            <p:nvSpPr>
              <p:cNvPr id="3" name="Объект 2"/>
              <p:cNvSpPr>
                <a:spLocks noGrp="1" noRot="1" noChangeAspect="1" noMove="1" noResize="1" noEditPoints="1" noAdjustHandles="1" noChangeArrowheads="1" noChangeShapeType="1" noTextEdit="1"/>
              </p:cNvSpPr>
              <p:nvPr>
                <p:ph idx="1"/>
              </p:nvPr>
            </p:nvSpPr>
            <p:spPr>
              <a:xfrm>
                <a:off x="0" y="908720"/>
                <a:ext cx="9144000" cy="5949280"/>
              </a:xfrm>
              <a:blipFill rotWithShape="1">
                <a:blip r:embed="rId2"/>
                <a:stretch>
                  <a:fillRect l="-1667" t="-1230" r="-1667"/>
                </a:stretch>
              </a:blipFill>
            </p:spPr>
            <p:txBody>
              <a:bodyPr/>
              <a:lstStyle/>
              <a:p>
                <a:r>
                  <a:rPr lang="ru-RU">
                    <a:noFill/>
                  </a:rPr>
                  <a:t> </a:t>
                </a:r>
              </a:p>
            </p:txBody>
          </p:sp>
        </mc:Fallback>
      </mc:AlternateContent>
    </p:spTree>
    <p:extLst>
      <p:ext uri="{BB962C8B-B14F-4D97-AF65-F5344CB8AC3E}">
        <p14:creationId xmlns:p14="http://schemas.microsoft.com/office/powerpoint/2010/main" val="11711271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64704"/>
          </a:xfrm>
        </p:spPr>
        <p:txBody>
          <a:bodyPr>
            <a:normAutofit/>
          </a:bodyPr>
          <a:lstStyle/>
          <a:p>
            <a:r>
              <a:rPr lang="en-US" sz="3600" b="1" i="1" dirty="0" err="1"/>
              <a:t>Pontryagin</a:t>
            </a:r>
            <a:r>
              <a:rPr lang="en-US" sz="3600" b="1" i="1" dirty="0"/>
              <a:t> function and Hamilton function</a:t>
            </a:r>
            <a:endParaRPr lang="ru-RU" sz="3600" b="1" i="1" dirty="0"/>
          </a:p>
        </p:txBody>
      </p:sp>
      <mc:AlternateContent xmlns:mc="http://schemas.openxmlformats.org/markup-compatibility/2006" xmlns:a14="http://schemas.microsoft.com/office/drawing/2010/main">
        <mc:Choice Requires="a14">
          <p:sp>
            <p:nvSpPr>
              <p:cNvPr id="3" name="Объект 2"/>
              <p:cNvSpPr>
                <a:spLocks noGrp="1"/>
              </p:cNvSpPr>
              <p:nvPr>
                <p:ph idx="1"/>
              </p:nvPr>
            </p:nvSpPr>
            <p:spPr>
              <a:xfrm>
                <a:off x="-108520" y="836712"/>
                <a:ext cx="9433048" cy="6021288"/>
              </a:xfrm>
            </p:spPr>
            <p:txBody>
              <a:bodyPr/>
              <a:lstStyle/>
              <a:p>
                <a:pPr marL="0" indent="0" algn="just">
                  <a:buNone/>
                </a:pPr>
                <a:r>
                  <a:rPr lang="en-US" dirty="0" smtClean="0"/>
                  <a:t> Each optimal control problem is associated with </a:t>
                </a:r>
              </a:p>
              <a:p>
                <a:pPr marL="0" indent="0" algn="just">
                  <a:buNone/>
                </a:pPr>
                <a:r>
                  <a:rPr lang="en-US" dirty="0" smtClean="0"/>
                  <a:t> two scalar functions (</a:t>
                </a:r>
                <a:r>
                  <a:rPr lang="en-US" dirty="0" err="1"/>
                  <a:t>Pontryagin</a:t>
                </a:r>
                <a:r>
                  <a:rPr lang="en-US" dirty="0"/>
                  <a:t> function and </a:t>
                </a:r>
                <a:endParaRPr lang="en-US" dirty="0" smtClean="0"/>
              </a:p>
              <a:p>
                <a:pPr marL="0" indent="0" algn="just">
                  <a:buNone/>
                </a:pPr>
                <a:r>
                  <a:rPr lang="en-US" dirty="0" smtClean="0"/>
                  <a:t> Hamilton </a:t>
                </a:r>
                <a:r>
                  <a:rPr lang="en-US" dirty="0"/>
                  <a:t>function) which are constructed by </a:t>
                </a:r>
                <a:endParaRPr lang="en-US" dirty="0" smtClean="0"/>
              </a:p>
              <a:p>
                <a:pPr marL="0" indent="0" algn="just">
                  <a:buNone/>
                </a:pPr>
                <a:r>
                  <a:rPr lang="en-US" dirty="0" smtClean="0"/>
                  <a:t> the </a:t>
                </a:r>
                <a:r>
                  <a:rPr lang="en-US" dirty="0"/>
                  <a:t>following rule</a:t>
                </a:r>
                <a:r>
                  <a:rPr lang="en-US" dirty="0" smtClean="0"/>
                  <a:t>:</a:t>
                </a:r>
              </a:p>
              <a:p>
                <a:pPr marL="0" indent="0">
                  <a:buNone/>
                </a:pPr>
                <a:endParaRPr lang="ru-RU" dirty="0" smtClean="0"/>
              </a:p>
              <a:p>
                <a:pPr marL="0" indent="0">
                  <a:buNone/>
                </a:pPr>
                <a14:m>
                  <m:oMathPara xmlns:m="http://schemas.openxmlformats.org/officeDocument/2006/math">
                    <m:oMathParaPr>
                      <m:jc m:val="centerGroup"/>
                    </m:oMathParaPr>
                    <m:oMath xmlns:m="http://schemas.openxmlformats.org/officeDocument/2006/math">
                      <m:r>
                        <a:rPr lang="en-US" i="1">
                          <a:latin typeface="Cambria Math"/>
                        </a:rPr>
                        <m:t>𝐻</m:t>
                      </m:r>
                      <m:d>
                        <m:dPr>
                          <m:ctrlPr>
                            <a:rPr lang="ru-RU" i="1">
                              <a:latin typeface="Cambria Math"/>
                            </a:rPr>
                          </m:ctrlPr>
                        </m:dPr>
                        <m:e>
                          <m:r>
                            <a:rPr lang="en-US" i="1">
                              <a:latin typeface="Cambria Math"/>
                            </a:rPr>
                            <m:t>𝑡</m:t>
                          </m:r>
                          <m:r>
                            <a:rPr lang="en-US" i="1">
                              <a:latin typeface="Cambria Math"/>
                            </a:rPr>
                            <m:t>,</m:t>
                          </m:r>
                          <m:r>
                            <a:rPr lang="en-US" i="1">
                              <a:latin typeface="Cambria Math"/>
                            </a:rPr>
                            <m:t>𝑥</m:t>
                          </m:r>
                          <m:r>
                            <a:rPr lang="en-US" i="1">
                              <a:latin typeface="Cambria Math"/>
                            </a:rPr>
                            <m:t>,</m:t>
                          </m:r>
                          <m:r>
                            <a:rPr lang="en-US" i="1">
                              <a:latin typeface="Cambria Math"/>
                            </a:rPr>
                            <m:t>𝑢</m:t>
                          </m:r>
                          <m:r>
                            <a:rPr lang="en-US" i="1">
                              <a:latin typeface="Cambria Math"/>
                            </a:rPr>
                            <m:t>,</m:t>
                          </m:r>
                          <m:r>
                            <a:rPr lang="en-US" i="1">
                              <a:latin typeface="Cambria Math"/>
                            </a:rPr>
                            <m:t>𝑝</m:t>
                          </m:r>
                          <m:d>
                            <m:dPr>
                              <m:ctrlPr>
                                <a:rPr lang="ru-RU" i="1">
                                  <a:latin typeface="Cambria Math"/>
                                </a:rPr>
                              </m:ctrlPr>
                            </m:dPr>
                            <m:e>
                              <m:r>
                                <a:rPr lang="en-US" i="1">
                                  <a:latin typeface="Cambria Math"/>
                                </a:rPr>
                                <m:t>𝑡</m:t>
                              </m:r>
                            </m:e>
                          </m:d>
                          <m:r>
                            <a:rPr lang="en-US" i="1">
                              <a:latin typeface="Cambria Math"/>
                            </a:rPr>
                            <m:t>,</m:t>
                          </m:r>
                          <m:sSub>
                            <m:sSubPr>
                              <m:ctrlPr>
                                <a:rPr lang="ru-RU" i="1">
                                  <a:latin typeface="Cambria Math"/>
                                </a:rPr>
                              </m:ctrlPr>
                            </m:sSubPr>
                            <m:e>
                              <m:r>
                                <a:rPr lang="en-US" i="1">
                                  <a:latin typeface="Cambria Math"/>
                                </a:rPr>
                                <m:t>𝜆</m:t>
                              </m:r>
                            </m:e>
                            <m:sub>
                              <m:r>
                                <a:rPr lang="en-US" i="1">
                                  <a:latin typeface="Cambria Math"/>
                                </a:rPr>
                                <m:t>0</m:t>
                              </m:r>
                            </m:sub>
                          </m:sSub>
                        </m:e>
                      </m:d>
                      <m:r>
                        <a:rPr lang="en-US" b="0" i="1" smtClean="0">
                          <a:latin typeface="Cambria Math"/>
                        </a:rPr>
                        <m:t>=</m:t>
                      </m:r>
                      <m:r>
                        <a:rPr lang="en-US" i="1">
                          <a:latin typeface="Cambria Math"/>
                        </a:rPr>
                        <m:t>−</m:t>
                      </m:r>
                      <m:sSub>
                        <m:sSubPr>
                          <m:ctrlPr>
                            <a:rPr lang="ru-RU" i="1">
                              <a:latin typeface="Cambria Math"/>
                            </a:rPr>
                          </m:ctrlPr>
                        </m:sSubPr>
                        <m:e>
                          <m:r>
                            <a:rPr lang="en-US" i="1">
                              <a:latin typeface="Cambria Math"/>
                            </a:rPr>
                            <m:t>𝜆</m:t>
                          </m:r>
                        </m:e>
                        <m:sub>
                          <m:r>
                            <a:rPr lang="en-US" i="1">
                              <a:latin typeface="Cambria Math"/>
                            </a:rPr>
                            <m:t>0</m:t>
                          </m:r>
                        </m:sub>
                      </m:sSub>
                      <m:sSub>
                        <m:sSubPr>
                          <m:ctrlPr>
                            <a:rPr lang="ru-RU" i="1">
                              <a:latin typeface="Cambria Math"/>
                            </a:rPr>
                          </m:ctrlPr>
                        </m:sSubPr>
                        <m:e>
                          <m:r>
                            <a:rPr lang="en-US" i="1">
                              <a:latin typeface="Cambria Math"/>
                            </a:rPr>
                            <m:t>𝑓</m:t>
                          </m:r>
                        </m:e>
                        <m:sub>
                          <m:r>
                            <a:rPr lang="en-US" i="1">
                              <a:latin typeface="Cambria Math"/>
                            </a:rPr>
                            <m:t>0</m:t>
                          </m:r>
                        </m:sub>
                      </m:sSub>
                      <m:d>
                        <m:dPr>
                          <m:ctrlPr>
                            <a:rPr lang="ru-RU" i="1">
                              <a:latin typeface="Cambria Math"/>
                            </a:rPr>
                          </m:ctrlPr>
                        </m:dPr>
                        <m:e>
                          <m:r>
                            <a:rPr lang="en-US" i="1">
                              <a:latin typeface="Cambria Math"/>
                            </a:rPr>
                            <m:t>𝑡</m:t>
                          </m:r>
                          <m:r>
                            <a:rPr lang="en-US" i="1">
                              <a:latin typeface="Cambria Math"/>
                            </a:rPr>
                            <m:t>,</m:t>
                          </m:r>
                          <m:r>
                            <a:rPr lang="en-US" i="1">
                              <a:latin typeface="Cambria Math"/>
                            </a:rPr>
                            <m:t>𝑥</m:t>
                          </m:r>
                          <m:r>
                            <a:rPr lang="en-US" i="1">
                              <a:latin typeface="Cambria Math"/>
                            </a:rPr>
                            <m:t>,</m:t>
                          </m:r>
                          <m:r>
                            <a:rPr lang="en-US" i="1">
                              <a:latin typeface="Cambria Math"/>
                            </a:rPr>
                            <m:t>𝑢</m:t>
                          </m:r>
                        </m:e>
                      </m:d>
                      <m:r>
                        <a:rPr lang="en-US" i="1">
                          <a:latin typeface="Cambria Math"/>
                        </a:rPr>
                        <m:t>+(</m:t>
                      </m:r>
                      <m:r>
                        <a:rPr lang="en-US" i="1">
                          <a:latin typeface="Cambria Math"/>
                        </a:rPr>
                        <m:t>𝑝</m:t>
                      </m:r>
                      <m:d>
                        <m:dPr>
                          <m:ctrlPr>
                            <a:rPr lang="ru-RU" i="1">
                              <a:latin typeface="Cambria Math"/>
                            </a:rPr>
                          </m:ctrlPr>
                        </m:dPr>
                        <m:e>
                          <m:r>
                            <a:rPr lang="en-US" i="1">
                              <a:latin typeface="Cambria Math"/>
                            </a:rPr>
                            <m:t>𝑡</m:t>
                          </m:r>
                        </m:e>
                      </m:d>
                      <m:r>
                        <a:rPr lang="en-US" i="1">
                          <a:latin typeface="Cambria Math"/>
                        </a:rPr>
                        <m:t>,</m:t>
                      </m:r>
                      <m:r>
                        <a:rPr lang="en-US" i="1">
                          <a:latin typeface="Cambria Math"/>
                        </a:rPr>
                        <m:t>𝑓</m:t>
                      </m:r>
                      <m:d>
                        <m:dPr>
                          <m:ctrlPr>
                            <a:rPr lang="ru-RU" i="1">
                              <a:latin typeface="Cambria Math"/>
                            </a:rPr>
                          </m:ctrlPr>
                        </m:dPr>
                        <m:e>
                          <m:r>
                            <a:rPr lang="en-US" i="1">
                              <a:latin typeface="Cambria Math"/>
                            </a:rPr>
                            <m:t>𝑡</m:t>
                          </m:r>
                          <m:r>
                            <a:rPr lang="en-US" i="1">
                              <a:latin typeface="Cambria Math"/>
                            </a:rPr>
                            <m:t>,</m:t>
                          </m:r>
                          <m:r>
                            <a:rPr lang="en-US" i="1">
                              <a:latin typeface="Cambria Math"/>
                            </a:rPr>
                            <m:t>𝑥</m:t>
                          </m:r>
                          <m:r>
                            <a:rPr lang="en-US" i="1">
                              <a:latin typeface="Cambria Math"/>
                            </a:rPr>
                            <m:t>,</m:t>
                          </m:r>
                          <m:r>
                            <a:rPr lang="en-US" i="1">
                              <a:latin typeface="Cambria Math"/>
                            </a:rPr>
                            <m:t>𝑢</m:t>
                          </m:r>
                        </m:e>
                      </m:d>
                      <m:r>
                        <a:rPr lang="en-US" i="1">
                          <a:latin typeface="Cambria Math"/>
                        </a:rPr>
                        <m:t>)</m:t>
                      </m:r>
                    </m:oMath>
                  </m:oMathPara>
                </a14:m>
                <a:endParaRPr lang="ru-RU" dirty="0"/>
              </a:p>
              <a:p>
                <a:pPr marL="0" indent="0">
                  <a:buNone/>
                </a:pPr>
                <a:endParaRPr lang="en-US" i="1" dirty="0" smtClean="0"/>
              </a:p>
              <a:p>
                <a:pPr marL="0" indent="0">
                  <a:buNone/>
                </a:pPr>
                <a14:m>
                  <m:oMathPara xmlns:m="http://schemas.openxmlformats.org/officeDocument/2006/math">
                    <m:oMathParaPr>
                      <m:jc m:val="centerGroup"/>
                    </m:oMathParaPr>
                    <m:oMath xmlns:m="http://schemas.openxmlformats.org/officeDocument/2006/math">
                      <m:r>
                        <a:rPr lang="en-US" i="1">
                          <a:latin typeface="Cambria Math"/>
                        </a:rPr>
                        <m:t>ℋ</m:t>
                      </m:r>
                      <m:d>
                        <m:dPr>
                          <m:ctrlPr>
                            <a:rPr lang="ru-RU" i="1">
                              <a:latin typeface="Cambria Math"/>
                            </a:rPr>
                          </m:ctrlPr>
                        </m:dPr>
                        <m:e>
                          <m:r>
                            <a:rPr lang="en-US" i="1">
                              <a:latin typeface="Cambria Math"/>
                            </a:rPr>
                            <m:t>𝑡</m:t>
                          </m:r>
                          <m:r>
                            <a:rPr lang="en-US" i="1">
                              <a:latin typeface="Cambria Math"/>
                            </a:rPr>
                            <m:t>,</m:t>
                          </m:r>
                          <m:r>
                            <a:rPr lang="en-US" i="1">
                              <a:latin typeface="Cambria Math"/>
                            </a:rPr>
                            <m:t>𝑥</m:t>
                          </m:r>
                          <m:r>
                            <a:rPr lang="en-US" i="1">
                              <a:latin typeface="Cambria Math"/>
                            </a:rPr>
                            <m:t>,</m:t>
                          </m:r>
                          <m:r>
                            <a:rPr lang="en-US" i="1">
                              <a:latin typeface="Cambria Math"/>
                            </a:rPr>
                            <m:t>𝑝</m:t>
                          </m:r>
                          <m:d>
                            <m:dPr>
                              <m:ctrlPr>
                                <a:rPr lang="ru-RU" i="1">
                                  <a:latin typeface="Cambria Math"/>
                                </a:rPr>
                              </m:ctrlPr>
                            </m:dPr>
                            <m:e>
                              <m:r>
                                <a:rPr lang="en-US" i="1">
                                  <a:latin typeface="Cambria Math"/>
                                </a:rPr>
                                <m:t>𝑡</m:t>
                              </m:r>
                            </m:e>
                          </m:d>
                          <m:r>
                            <a:rPr lang="en-US" i="1">
                              <a:latin typeface="Cambria Math"/>
                            </a:rPr>
                            <m:t>,</m:t>
                          </m:r>
                          <m:sSub>
                            <m:sSubPr>
                              <m:ctrlPr>
                                <a:rPr lang="ru-RU" i="1">
                                  <a:latin typeface="Cambria Math"/>
                                </a:rPr>
                              </m:ctrlPr>
                            </m:sSubPr>
                            <m:e>
                              <m:r>
                                <a:rPr lang="en-US" i="1">
                                  <a:latin typeface="Cambria Math"/>
                                </a:rPr>
                                <m:t>𝜆</m:t>
                              </m:r>
                            </m:e>
                            <m:sub>
                              <m:r>
                                <a:rPr lang="en-US" i="1">
                                  <a:latin typeface="Cambria Math"/>
                                </a:rPr>
                                <m:t>0</m:t>
                              </m:r>
                            </m:sub>
                          </m:sSub>
                        </m:e>
                      </m:d>
                      <m:r>
                        <a:rPr lang="en-US" i="1">
                          <a:latin typeface="Cambria Math"/>
                        </a:rPr>
                        <m:t>=</m:t>
                      </m:r>
                      <m:func>
                        <m:funcPr>
                          <m:ctrlPr>
                            <a:rPr lang="ru-RU" i="1">
                              <a:latin typeface="Cambria Math"/>
                            </a:rPr>
                          </m:ctrlPr>
                        </m:funcPr>
                        <m:fName>
                          <m:limLow>
                            <m:limLowPr>
                              <m:ctrlPr>
                                <a:rPr lang="ru-RU" i="1">
                                  <a:latin typeface="Cambria Math"/>
                                </a:rPr>
                              </m:ctrlPr>
                            </m:limLowPr>
                            <m:e>
                              <m:r>
                                <m:rPr>
                                  <m:sty m:val="p"/>
                                </m:rPr>
                                <a:rPr lang="en-US">
                                  <a:latin typeface="Cambria Math"/>
                                </a:rPr>
                                <m:t>max</m:t>
                              </m:r>
                            </m:e>
                            <m:lim>
                              <m:r>
                                <a:rPr lang="en-US" i="1">
                                  <a:latin typeface="Cambria Math"/>
                                </a:rPr>
                                <m:t>𝑢</m:t>
                              </m:r>
                              <m:r>
                                <a:rPr lang="en-US" i="1">
                                  <a:latin typeface="Cambria Math"/>
                                </a:rPr>
                                <m:t>∈</m:t>
                              </m:r>
                              <m:r>
                                <a:rPr lang="en-US" i="1">
                                  <a:latin typeface="Cambria Math"/>
                                </a:rPr>
                                <m:t>𝑈</m:t>
                              </m:r>
                            </m:lim>
                          </m:limLow>
                        </m:fName>
                        <m:e>
                          <m:r>
                            <a:rPr lang="en-US" i="1">
                              <a:latin typeface="Cambria Math"/>
                            </a:rPr>
                            <m:t>𝐻</m:t>
                          </m:r>
                          <m:d>
                            <m:dPr>
                              <m:ctrlPr>
                                <a:rPr lang="ru-RU" i="1">
                                  <a:latin typeface="Cambria Math"/>
                                </a:rPr>
                              </m:ctrlPr>
                            </m:dPr>
                            <m:e>
                              <m:r>
                                <a:rPr lang="en-US" i="1">
                                  <a:latin typeface="Cambria Math"/>
                                </a:rPr>
                                <m:t>𝑡</m:t>
                              </m:r>
                              <m:r>
                                <a:rPr lang="en-US" i="1">
                                  <a:latin typeface="Cambria Math"/>
                                </a:rPr>
                                <m:t>,</m:t>
                              </m:r>
                              <m:r>
                                <a:rPr lang="en-US" i="1">
                                  <a:latin typeface="Cambria Math"/>
                                </a:rPr>
                                <m:t>𝑥</m:t>
                              </m:r>
                              <m:r>
                                <a:rPr lang="en-US" i="1">
                                  <a:latin typeface="Cambria Math"/>
                                </a:rPr>
                                <m:t>,</m:t>
                              </m:r>
                              <m:r>
                                <a:rPr lang="en-US" i="1">
                                  <a:latin typeface="Cambria Math"/>
                                </a:rPr>
                                <m:t>𝑢</m:t>
                              </m:r>
                              <m:r>
                                <a:rPr lang="en-US" i="1">
                                  <a:latin typeface="Cambria Math"/>
                                </a:rPr>
                                <m:t>,</m:t>
                              </m:r>
                              <m:r>
                                <a:rPr lang="en-US" i="1">
                                  <a:latin typeface="Cambria Math"/>
                                </a:rPr>
                                <m:t>𝑝</m:t>
                              </m:r>
                              <m:d>
                                <m:dPr>
                                  <m:ctrlPr>
                                    <a:rPr lang="ru-RU" i="1">
                                      <a:latin typeface="Cambria Math"/>
                                    </a:rPr>
                                  </m:ctrlPr>
                                </m:dPr>
                                <m:e>
                                  <m:r>
                                    <a:rPr lang="en-US" i="1">
                                      <a:latin typeface="Cambria Math"/>
                                    </a:rPr>
                                    <m:t>𝑡</m:t>
                                  </m:r>
                                </m:e>
                              </m:d>
                              <m:r>
                                <a:rPr lang="en-US" i="1">
                                  <a:latin typeface="Cambria Math"/>
                                </a:rPr>
                                <m:t>,</m:t>
                              </m:r>
                              <m:sSub>
                                <m:sSubPr>
                                  <m:ctrlPr>
                                    <a:rPr lang="ru-RU" i="1">
                                      <a:latin typeface="Cambria Math"/>
                                    </a:rPr>
                                  </m:ctrlPr>
                                </m:sSubPr>
                                <m:e>
                                  <m:r>
                                    <a:rPr lang="en-US" i="1">
                                      <a:latin typeface="Cambria Math"/>
                                    </a:rPr>
                                    <m:t>𝜆</m:t>
                                  </m:r>
                                </m:e>
                                <m:sub>
                                  <m:r>
                                    <a:rPr lang="en-US" i="1">
                                      <a:latin typeface="Cambria Math"/>
                                    </a:rPr>
                                    <m:t>0</m:t>
                                  </m:r>
                                </m:sub>
                              </m:sSub>
                            </m:e>
                          </m:d>
                        </m:e>
                      </m:func>
                    </m:oMath>
                  </m:oMathPara>
                </a14:m>
                <a:endParaRPr lang="ru-RU" dirty="0"/>
              </a:p>
              <a:p>
                <a:endParaRPr lang="ru-RU"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108520" y="836712"/>
                <a:ext cx="9433048" cy="6021288"/>
              </a:xfrm>
              <a:blipFill rotWithShape="1">
                <a:blip r:embed="rId2"/>
                <a:stretch>
                  <a:fillRect l="-646" t="-1316"/>
                </a:stretch>
              </a:blipFill>
            </p:spPr>
            <p:txBody>
              <a:bodyPr/>
              <a:lstStyle/>
              <a:p>
                <a:r>
                  <a:rPr lang="ru-RU">
                    <a:noFill/>
                  </a:rPr>
                  <a:t> </a:t>
                </a:r>
              </a:p>
            </p:txBody>
          </p:sp>
        </mc:Fallback>
      </mc:AlternateContent>
    </p:spTree>
    <p:extLst>
      <p:ext uri="{BB962C8B-B14F-4D97-AF65-F5344CB8AC3E}">
        <p14:creationId xmlns:p14="http://schemas.microsoft.com/office/powerpoint/2010/main" val="12895502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Объект 2"/>
              <p:cNvSpPr>
                <a:spLocks noGrp="1"/>
              </p:cNvSpPr>
              <p:nvPr>
                <p:ph idx="1"/>
              </p:nvPr>
            </p:nvSpPr>
            <p:spPr>
              <a:xfrm>
                <a:off x="0" y="0"/>
                <a:ext cx="9144000" cy="6858000"/>
              </a:xfrm>
            </p:spPr>
            <p:txBody>
              <a:bodyPr>
                <a:normAutofit/>
              </a:bodyPr>
              <a:lstStyle/>
              <a:p>
                <a:pPr marL="0" indent="0">
                  <a:buNone/>
                </a:pPr>
                <a:r>
                  <a:rPr lang="en-US" dirty="0"/>
                  <a:t>Suppose that in the problem (</a:t>
                </a:r>
                <a:r>
                  <a:rPr lang="en-US" dirty="0" smtClean="0"/>
                  <a:t>1)-(5</a:t>
                </a:r>
                <a:r>
                  <a:rPr lang="en-US" dirty="0"/>
                  <a:t>) all the standard conditions of smoothness are fulfilled, namely the functions</a:t>
                </a:r>
                <a:endParaRPr lang="ru-RU" dirty="0"/>
              </a:p>
              <a:p>
                <a14:m>
                  <m:oMath xmlns:m="http://schemas.openxmlformats.org/officeDocument/2006/math">
                    <m:r>
                      <a:rPr lang="en-US" i="1">
                        <a:latin typeface="Cambria Math"/>
                      </a:rPr>
                      <m:t>𝑓</m:t>
                    </m:r>
                    <m:d>
                      <m:dPr>
                        <m:ctrlPr>
                          <a:rPr lang="ru-RU" i="1">
                            <a:latin typeface="Cambria Math"/>
                          </a:rPr>
                        </m:ctrlPr>
                      </m:dPr>
                      <m:e>
                        <m:r>
                          <a:rPr lang="en-US" i="1">
                            <a:latin typeface="Cambria Math"/>
                          </a:rPr>
                          <m:t>𝑡</m:t>
                        </m:r>
                        <m:r>
                          <a:rPr lang="en-US" i="1">
                            <a:latin typeface="Cambria Math"/>
                          </a:rPr>
                          <m:t>,</m:t>
                        </m:r>
                        <m:r>
                          <a:rPr lang="en-US" i="1">
                            <a:latin typeface="Cambria Math"/>
                          </a:rPr>
                          <m:t>𝑥</m:t>
                        </m:r>
                        <m:r>
                          <a:rPr lang="en-US" i="1">
                            <a:latin typeface="Cambria Math"/>
                          </a:rPr>
                          <m:t>,</m:t>
                        </m:r>
                        <m:r>
                          <a:rPr lang="en-US" i="1">
                            <a:latin typeface="Cambria Math"/>
                          </a:rPr>
                          <m:t>𝑢</m:t>
                        </m:r>
                      </m:e>
                    </m:d>
                    <m:r>
                      <a:rPr lang="en-US" i="1">
                        <a:latin typeface="Cambria Math"/>
                      </a:rPr>
                      <m:t>:</m:t>
                    </m:r>
                    <m:r>
                      <a:rPr lang="en-US" i="1">
                        <a:latin typeface="Cambria Math"/>
                      </a:rPr>
                      <m:t>𝐼</m:t>
                    </m:r>
                    <m:r>
                      <a:rPr lang="en-US" i="1">
                        <a:latin typeface="Cambria Math"/>
                      </a:rPr>
                      <m:t>×</m:t>
                    </m:r>
                    <m:sSup>
                      <m:sSupPr>
                        <m:ctrlPr>
                          <a:rPr lang="ru-RU" i="1">
                            <a:latin typeface="Cambria Math"/>
                          </a:rPr>
                        </m:ctrlPr>
                      </m:sSupPr>
                      <m:e>
                        <m:r>
                          <a:rPr lang="en-US" i="1">
                            <a:latin typeface="Cambria Math"/>
                          </a:rPr>
                          <m:t>𝑅</m:t>
                        </m:r>
                      </m:e>
                      <m:sup>
                        <m:r>
                          <a:rPr lang="en-US" i="1">
                            <a:latin typeface="Cambria Math"/>
                          </a:rPr>
                          <m:t>𝑟</m:t>
                        </m:r>
                      </m:sup>
                    </m:sSup>
                    <m:r>
                      <a:rPr lang="en-US" i="1">
                        <a:latin typeface="Cambria Math"/>
                      </a:rPr>
                      <m:t>×</m:t>
                    </m:r>
                    <m:sSup>
                      <m:sSupPr>
                        <m:ctrlPr>
                          <a:rPr lang="ru-RU" i="1">
                            <a:latin typeface="Cambria Math"/>
                          </a:rPr>
                        </m:ctrlPr>
                      </m:sSupPr>
                      <m:e>
                        <m:r>
                          <a:rPr lang="en-US" i="1">
                            <a:latin typeface="Cambria Math"/>
                          </a:rPr>
                          <m:t>𝑅</m:t>
                        </m:r>
                      </m:e>
                      <m:sup>
                        <m:r>
                          <a:rPr lang="en-US" i="1">
                            <a:latin typeface="Cambria Math"/>
                          </a:rPr>
                          <m:t>𝑛</m:t>
                        </m:r>
                      </m:sup>
                    </m:sSup>
                    <m:r>
                      <a:rPr lang="en-US" i="1">
                        <a:latin typeface="Cambria Math"/>
                      </a:rPr>
                      <m:t>→</m:t>
                    </m:r>
                    <m:sSup>
                      <m:sSupPr>
                        <m:ctrlPr>
                          <a:rPr lang="ru-RU" i="1">
                            <a:latin typeface="Cambria Math"/>
                          </a:rPr>
                        </m:ctrlPr>
                      </m:sSupPr>
                      <m:e>
                        <m:r>
                          <a:rPr lang="en-US" i="1">
                            <a:latin typeface="Cambria Math"/>
                          </a:rPr>
                          <m:t>𝑅</m:t>
                        </m:r>
                      </m:e>
                      <m:sup>
                        <m:r>
                          <a:rPr lang="en-US" i="1">
                            <a:latin typeface="Cambria Math"/>
                          </a:rPr>
                          <m:t>𝑛</m:t>
                        </m:r>
                      </m:sup>
                    </m:sSup>
                    <m:r>
                      <a:rPr lang="en-US" i="1">
                        <a:latin typeface="Cambria Math"/>
                      </a:rPr>
                      <m:t>,</m:t>
                    </m:r>
                  </m:oMath>
                </a14:m>
                <a:endParaRPr lang="ru-RU" dirty="0"/>
              </a:p>
              <a:p>
                <a14:m>
                  <m:oMath xmlns:m="http://schemas.openxmlformats.org/officeDocument/2006/math">
                    <m:sSub>
                      <m:sSubPr>
                        <m:ctrlPr>
                          <a:rPr lang="ru-RU" i="1">
                            <a:latin typeface="Cambria Math"/>
                          </a:rPr>
                        </m:ctrlPr>
                      </m:sSubPr>
                      <m:e>
                        <m:r>
                          <a:rPr lang="en-US" i="1">
                            <a:latin typeface="Cambria Math"/>
                          </a:rPr>
                          <m:t>𝑓</m:t>
                        </m:r>
                      </m:e>
                      <m:sub>
                        <m:r>
                          <a:rPr lang="en-US" i="1">
                            <a:latin typeface="Cambria Math"/>
                          </a:rPr>
                          <m:t>0</m:t>
                        </m:r>
                      </m:sub>
                    </m:sSub>
                    <m:d>
                      <m:dPr>
                        <m:ctrlPr>
                          <a:rPr lang="ru-RU" i="1">
                            <a:latin typeface="Cambria Math"/>
                          </a:rPr>
                        </m:ctrlPr>
                      </m:dPr>
                      <m:e>
                        <m:r>
                          <a:rPr lang="en-US" i="1">
                            <a:latin typeface="Cambria Math"/>
                          </a:rPr>
                          <m:t>𝑡</m:t>
                        </m:r>
                        <m:r>
                          <a:rPr lang="en-US" i="1">
                            <a:latin typeface="Cambria Math"/>
                          </a:rPr>
                          <m:t>,</m:t>
                        </m:r>
                        <m:r>
                          <a:rPr lang="en-US" i="1">
                            <a:latin typeface="Cambria Math"/>
                          </a:rPr>
                          <m:t>𝑥</m:t>
                        </m:r>
                        <m:r>
                          <a:rPr lang="en-US" i="1">
                            <a:latin typeface="Cambria Math"/>
                          </a:rPr>
                          <m:t>,</m:t>
                        </m:r>
                        <m:r>
                          <a:rPr lang="en-US" i="1">
                            <a:latin typeface="Cambria Math"/>
                          </a:rPr>
                          <m:t>𝑢</m:t>
                        </m:r>
                      </m:e>
                    </m:d>
                    <m:r>
                      <a:rPr lang="en-US" i="1">
                        <a:latin typeface="Cambria Math"/>
                      </a:rPr>
                      <m:t>:</m:t>
                    </m:r>
                    <m:r>
                      <a:rPr lang="en-US" i="1">
                        <a:latin typeface="Cambria Math"/>
                      </a:rPr>
                      <m:t>𝐼</m:t>
                    </m:r>
                    <m:r>
                      <a:rPr lang="en-US" i="1">
                        <a:latin typeface="Cambria Math"/>
                      </a:rPr>
                      <m:t>×</m:t>
                    </m:r>
                    <m:sSup>
                      <m:sSupPr>
                        <m:ctrlPr>
                          <a:rPr lang="ru-RU" i="1">
                            <a:latin typeface="Cambria Math"/>
                          </a:rPr>
                        </m:ctrlPr>
                      </m:sSupPr>
                      <m:e>
                        <m:r>
                          <a:rPr lang="en-US" i="1">
                            <a:latin typeface="Cambria Math"/>
                          </a:rPr>
                          <m:t>𝑅</m:t>
                        </m:r>
                      </m:e>
                      <m:sup>
                        <m:r>
                          <a:rPr lang="en-US" i="1">
                            <a:latin typeface="Cambria Math"/>
                          </a:rPr>
                          <m:t>𝑟</m:t>
                        </m:r>
                      </m:sup>
                    </m:sSup>
                    <m:r>
                      <a:rPr lang="en-US" i="1">
                        <a:latin typeface="Cambria Math"/>
                      </a:rPr>
                      <m:t>×</m:t>
                    </m:r>
                    <m:sSup>
                      <m:sSupPr>
                        <m:ctrlPr>
                          <a:rPr lang="ru-RU" i="1">
                            <a:latin typeface="Cambria Math"/>
                          </a:rPr>
                        </m:ctrlPr>
                      </m:sSupPr>
                      <m:e>
                        <m:r>
                          <a:rPr lang="en-US" i="1">
                            <a:latin typeface="Cambria Math"/>
                          </a:rPr>
                          <m:t>𝑅</m:t>
                        </m:r>
                      </m:e>
                      <m:sup>
                        <m:r>
                          <a:rPr lang="en-US" i="1">
                            <a:latin typeface="Cambria Math"/>
                          </a:rPr>
                          <m:t>𝑛</m:t>
                        </m:r>
                      </m:sup>
                    </m:sSup>
                    <m:r>
                      <a:rPr lang="en-US" i="1">
                        <a:latin typeface="Cambria Math"/>
                      </a:rPr>
                      <m:t>→</m:t>
                    </m:r>
                    <m:r>
                      <a:rPr lang="en-US" i="1">
                        <a:latin typeface="Cambria Math"/>
                      </a:rPr>
                      <m:t>𝑅</m:t>
                    </m:r>
                  </m:oMath>
                </a14:m>
                <a:endParaRPr lang="ru-RU" dirty="0"/>
              </a:p>
              <a:p>
                <a:pPr marL="0" indent="0">
                  <a:buNone/>
                </a:pPr>
                <a:r>
                  <a:rPr lang="en-US" dirty="0"/>
                  <a:t>are measurable in </a:t>
                </a:r>
                <a:r>
                  <a:rPr lang="en-US" i="1" dirty="0"/>
                  <a:t>t</a:t>
                </a:r>
                <a:r>
                  <a:rPr lang="en-US" dirty="0"/>
                  <a:t>, continuously differentiable in </a:t>
                </a:r>
                <a:r>
                  <a:rPr lang="en-US" i="1" dirty="0"/>
                  <a:t>x</a:t>
                </a:r>
                <a:r>
                  <a:rPr lang="en-US" dirty="0"/>
                  <a:t>  and continuous in </a:t>
                </a:r>
                <a:r>
                  <a:rPr lang="en-US" i="1" dirty="0"/>
                  <a:t>u</a:t>
                </a:r>
                <a:r>
                  <a:rPr lang="en-US" dirty="0"/>
                  <a:t>, </a:t>
                </a:r>
                <a:endParaRPr lang="en-US" dirty="0" smtClean="0"/>
              </a:p>
              <a:p>
                <a:pPr marL="0" indent="0">
                  <a:buNone/>
                </a:pPr>
                <a:r>
                  <a:rPr lang="en-US" dirty="0" smtClean="0"/>
                  <a:t>the </a:t>
                </a:r>
                <a:r>
                  <a:rPr lang="en-US" dirty="0"/>
                  <a:t>function </a:t>
                </a:r>
                <a14:m>
                  <m:oMath xmlns:m="http://schemas.openxmlformats.org/officeDocument/2006/math">
                    <m:r>
                      <a:rPr lang="en-US" i="1">
                        <a:latin typeface="Cambria Math"/>
                      </a:rPr>
                      <m:t>Ф</m:t>
                    </m:r>
                    <m:d>
                      <m:dPr>
                        <m:ctrlPr>
                          <a:rPr lang="ru-RU" i="1">
                            <a:latin typeface="Cambria Math"/>
                          </a:rPr>
                        </m:ctrlPr>
                      </m:dPr>
                      <m:e>
                        <m:sSup>
                          <m:sSupPr>
                            <m:ctrlPr>
                              <a:rPr lang="ru-RU" i="1">
                                <a:latin typeface="Cambria Math"/>
                              </a:rPr>
                            </m:ctrlPr>
                          </m:sSupPr>
                          <m:e>
                            <m:r>
                              <a:rPr lang="en-US" i="1">
                                <a:latin typeface="Cambria Math"/>
                              </a:rPr>
                              <m:t>𝑥</m:t>
                            </m:r>
                          </m:e>
                          <m:sup>
                            <m:r>
                              <a:rPr lang="en-US" i="1">
                                <a:latin typeface="Cambria Math"/>
                              </a:rPr>
                              <m:t>0</m:t>
                            </m:r>
                          </m:sup>
                        </m:sSup>
                        <m:r>
                          <a:rPr lang="en-US" i="1">
                            <a:latin typeface="Cambria Math"/>
                          </a:rPr>
                          <m:t>,</m:t>
                        </m:r>
                        <m:sSup>
                          <m:sSupPr>
                            <m:ctrlPr>
                              <a:rPr lang="ru-RU" i="1">
                                <a:latin typeface="Cambria Math"/>
                              </a:rPr>
                            </m:ctrlPr>
                          </m:sSupPr>
                          <m:e>
                            <m:r>
                              <a:rPr lang="en-US" i="1">
                                <a:latin typeface="Cambria Math"/>
                              </a:rPr>
                              <m:t>𝑥</m:t>
                            </m:r>
                          </m:e>
                          <m:sup>
                            <m:r>
                              <a:rPr lang="en-US" i="1">
                                <a:latin typeface="Cambria Math"/>
                              </a:rPr>
                              <m:t>1</m:t>
                            </m:r>
                          </m:sup>
                        </m:sSup>
                      </m:e>
                    </m:d>
                    <m:r>
                      <a:rPr lang="en-US" i="1">
                        <a:latin typeface="Cambria Math"/>
                      </a:rPr>
                      <m:t>: </m:t>
                    </m:r>
                    <m:sSub>
                      <m:sSubPr>
                        <m:ctrlPr>
                          <a:rPr lang="ru-RU" i="1">
                            <a:latin typeface="Cambria Math"/>
                          </a:rPr>
                        </m:ctrlPr>
                      </m:sSubPr>
                      <m:e>
                        <m:r>
                          <a:rPr lang="en-US" i="1">
                            <a:latin typeface="Cambria Math"/>
                          </a:rPr>
                          <m:t>𝑋</m:t>
                        </m:r>
                      </m:e>
                      <m:sub>
                        <m:r>
                          <a:rPr lang="en-US" i="1">
                            <a:latin typeface="Cambria Math"/>
                          </a:rPr>
                          <m:t>0</m:t>
                        </m:r>
                      </m:sub>
                    </m:sSub>
                    <m:r>
                      <a:rPr lang="en-US" i="1">
                        <a:latin typeface="Cambria Math"/>
                      </a:rPr>
                      <m:t>×</m:t>
                    </m:r>
                    <m:sSub>
                      <m:sSubPr>
                        <m:ctrlPr>
                          <a:rPr lang="ru-RU" i="1">
                            <a:latin typeface="Cambria Math"/>
                          </a:rPr>
                        </m:ctrlPr>
                      </m:sSubPr>
                      <m:e>
                        <m:r>
                          <a:rPr lang="en-US" i="1">
                            <a:latin typeface="Cambria Math"/>
                          </a:rPr>
                          <m:t>𝑋</m:t>
                        </m:r>
                      </m:e>
                      <m:sub>
                        <m:r>
                          <a:rPr lang="en-US" i="1">
                            <a:latin typeface="Cambria Math"/>
                          </a:rPr>
                          <m:t>1</m:t>
                        </m:r>
                      </m:sub>
                    </m:sSub>
                    <m:r>
                      <a:rPr lang="en-US" i="1">
                        <a:latin typeface="Cambria Math"/>
                      </a:rPr>
                      <m:t>→</m:t>
                    </m:r>
                    <m:r>
                      <a:rPr lang="en-US" i="1">
                        <a:latin typeface="Cambria Math"/>
                      </a:rPr>
                      <m:t>𝑅</m:t>
                    </m:r>
                  </m:oMath>
                </a14:m>
                <a:r>
                  <a:rPr lang="en-US" dirty="0"/>
                  <a:t> is continuously differentiable in </a:t>
                </a:r>
                <a14:m>
                  <m:oMath xmlns:m="http://schemas.openxmlformats.org/officeDocument/2006/math">
                    <m:sSup>
                      <m:sSupPr>
                        <m:ctrlPr>
                          <a:rPr lang="ru-RU" i="1">
                            <a:latin typeface="Cambria Math"/>
                          </a:rPr>
                        </m:ctrlPr>
                      </m:sSupPr>
                      <m:e>
                        <m:r>
                          <a:rPr lang="en-US" i="1">
                            <a:latin typeface="Cambria Math"/>
                          </a:rPr>
                          <m:t>𝑥</m:t>
                        </m:r>
                      </m:e>
                      <m:sup>
                        <m:r>
                          <a:rPr lang="en-US" i="1">
                            <a:latin typeface="Cambria Math"/>
                          </a:rPr>
                          <m:t>0</m:t>
                        </m:r>
                      </m:sup>
                    </m:sSup>
                  </m:oMath>
                </a14:m>
                <a:r>
                  <a:rPr lang="en-US" dirty="0"/>
                  <a:t> and </a:t>
                </a:r>
                <a14:m>
                  <m:oMath xmlns:m="http://schemas.openxmlformats.org/officeDocument/2006/math">
                    <m:sSup>
                      <m:sSupPr>
                        <m:ctrlPr>
                          <a:rPr lang="ru-RU" i="1">
                            <a:latin typeface="Cambria Math"/>
                          </a:rPr>
                        </m:ctrlPr>
                      </m:sSupPr>
                      <m:e>
                        <m:r>
                          <a:rPr lang="en-US" i="1">
                            <a:latin typeface="Cambria Math"/>
                          </a:rPr>
                          <m:t>𝑥</m:t>
                        </m:r>
                      </m:e>
                      <m:sup>
                        <m:r>
                          <a:rPr lang="en-US" i="1">
                            <a:latin typeface="Cambria Math"/>
                          </a:rPr>
                          <m:t>1</m:t>
                        </m:r>
                      </m:sup>
                    </m:sSup>
                  </m:oMath>
                </a14:m>
                <a:r>
                  <a:rPr lang="en-US" dirty="0"/>
                  <a:t>, where </a:t>
                </a:r>
                <a14:m>
                  <m:oMath xmlns:m="http://schemas.openxmlformats.org/officeDocument/2006/math">
                    <m:r>
                      <a:rPr lang="en-US" i="1">
                        <a:latin typeface="Cambria Math"/>
                      </a:rPr>
                      <m:t>𝑥</m:t>
                    </m:r>
                    <m:d>
                      <m:dPr>
                        <m:ctrlPr>
                          <a:rPr lang="ru-RU" i="1">
                            <a:latin typeface="Cambria Math"/>
                          </a:rPr>
                        </m:ctrlPr>
                      </m:dPr>
                      <m:e>
                        <m:sSub>
                          <m:sSubPr>
                            <m:ctrlPr>
                              <a:rPr lang="ru-RU" i="1">
                                <a:latin typeface="Cambria Math"/>
                              </a:rPr>
                            </m:ctrlPr>
                          </m:sSubPr>
                          <m:e>
                            <m:r>
                              <a:rPr lang="en-US" i="1">
                                <a:latin typeface="Cambria Math"/>
                              </a:rPr>
                              <m:t>𝑡</m:t>
                            </m:r>
                          </m:e>
                          <m:sub>
                            <m:r>
                              <a:rPr lang="en-US" i="1">
                                <a:latin typeface="Cambria Math"/>
                              </a:rPr>
                              <m:t>0</m:t>
                            </m:r>
                          </m:sub>
                        </m:sSub>
                      </m:e>
                    </m:d>
                    <m:r>
                      <a:rPr lang="en-US" i="1">
                        <a:latin typeface="Cambria Math"/>
                      </a:rPr>
                      <m:t>=</m:t>
                    </m:r>
                    <m:sSup>
                      <m:sSupPr>
                        <m:ctrlPr>
                          <a:rPr lang="ru-RU" i="1">
                            <a:latin typeface="Cambria Math"/>
                          </a:rPr>
                        </m:ctrlPr>
                      </m:sSupPr>
                      <m:e>
                        <m:r>
                          <a:rPr lang="en-US" i="1">
                            <a:latin typeface="Cambria Math"/>
                          </a:rPr>
                          <m:t>𝑥</m:t>
                        </m:r>
                      </m:e>
                      <m:sup>
                        <m:r>
                          <a:rPr lang="en-US" i="1">
                            <a:latin typeface="Cambria Math"/>
                          </a:rPr>
                          <m:t>0</m:t>
                        </m:r>
                      </m:sup>
                    </m:sSup>
                    <m:r>
                      <a:rPr lang="en-US" i="1">
                        <a:latin typeface="Cambria Math"/>
                      </a:rPr>
                      <m:t>, </m:t>
                    </m:r>
                    <m:r>
                      <a:rPr lang="en-US" i="1">
                        <a:latin typeface="Cambria Math"/>
                      </a:rPr>
                      <m:t>𝑥</m:t>
                    </m:r>
                    <m:d>
                      <m:dPr>
                        <m:ctrlPr>
                          <a:rPr lang="ru-RU" i="1">
                            <a:latin typeface="Cambria Math"/>
                          </a:rPr>
                        </m:ctrlPr>
                      </m:dPr>
                      <m:e>
                        <m:sSub>
                          <m:sSubPr>
                            <m:ctrlPr>
                              <a:rPr lang="ru-RU" i="1">
                                <a:latin typeface="Cambria Math"/>
                              </a:rPr>
                            </m:ctrlPr>
                          </m:sSubPr>
                          <m:e>
                            <m:r>
                              <a:rPr lang="en-US" i="1">
                                <a:latin typeface="Cambria Math"/>
                              </a:rPr>
                              <m:t>𝑡</m:t>
                            </m:r>
                          </m:e>
                          <m:sub>
                            <m:r>
                              <a:rPr lang="en-US" i="1">
                                <a:latin typeface="Cambria Math"/>
                              </a:rPr>
                              <m:t>1</m:t>
                            </m:r>
                          </m:sub>
                        </m:sSub>
                      </m:e>
                    </m:d>
                    <m:r>
                      <a:rPr lang="en-US" i="1">
                        <a:latin typeface="Cambria Math"/>
                      </a:rPr>
                      <m:t>=</m:t>
                    </m:r>
                    <m:sSup>
                      <m:sSupPr>
                        <m:ctrlPr>
                          <a:rPr lang="ru-RU" i="1">
                            <a:latin typeface="Cambria Math"/>
                          </a:rPr>
                        </m:ctrlPr>
                      </m:sSupPr>
                      <m:e>
                        <m:r>
                          <a:rPr lang="en-US" i="1">
                            <a:latin typeface="Cambria Math"/>
                          </a:rPr>
                          <m:t>𝑥</m:t>
                        </m:r>
                      </m:e>
                      <m:sup>
                        <m:r>
                          <a:rPr lang="en-US" i="1">
                            <a:latin typeface="Cambria Math"/>
                          </a:rPr>
                          <m:t>1</m:t>
                        </m:r>
                      </m:sup>
                    </m:sSup>
                  </m:oMath>
                </a14:m>
                <a:r>
                  <a:rPr lang="en-US" dirty="0"/>
                  <a:t>.</a:t>
                </a:r>
                <a:endParaRPr lang="ru-RU" dirty="0"/>
              </a:p>
              <a:p>
                <a:endParaRPr lang="ru-RU"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a:stretch>
                  <a:fillRect l="-1667" t="-1156" r="-333"/>
                </a:stretch>
              </a:blipFill>
            </p:spPr>
            <p:txBody>
              <a:bodyPr/>
              <a:lstStyle/>
              <a:p>
                <a:r>
                  <a:rPr lang="ru-RU">
                    <a:noFill/>
                  </a:rPr>
                  <a:t> </a:t>
                </a:r>
              </a:p>
            </p:txBody>
          </p:sp>
        </mc:Fallback>
      </mc:AlternateContent>
    </p:spTree>
    <p:extLst>
      <p:ext uri="{BB962C8B-B14F-4D97-AF65-F5344CB8AC3E}">
        <p14:creationId xmlns:p14="http://schemas.microsoft.com/office/powerpoint/2010/main" val="6842408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Объект 2"/>
              <p:cNvSpPr>
                <a:spLocks noGrp="1"/>
              </p:cNvSpPr>
              <p:nvPr>
                <p:ph idx="1"/>
              </p:nvPr>
            </p:nvSpPr>
            <p:spPr>
              <a:xfrm>
                <a:off x="0" y="0"/>
                <a:ext cx="9144000" cy="6858000"/>
              </a:xfrm>
            </p:spPr>
            <p:txBody>
              <a:bodyPr>
                <a:normAutofit/>
              </a:bodyPr>
              <a:lstStyle/>
              <a:p>
                <a:pPr marL="0" indent="0">
                  <a:buNone/>
                </a:pPr>
                <a:r>
                  <a:rPr lang="en-US" dirty="0" smtClean="0"/>
                  <a:t>If </a:t>
                </a:r>
                <a14:m>
                  <m:oMath xmlns:m="http://schemas.openxmlformats.org/officeDocument/2006/math">
                    <m:r>
                      <a:rPr lang="en-US" i="1">
                        <a:latin typeface="Cambria Math"/>
                      </a:rPr>
                      <m:t>𝑥</m:t>
                    </m:r>
                    <m:d>
                      <m:dPr>
                        <m:ctrlPr>
                          <a:rPr lang="ru-RU" i="1">
                            <a:latin typeface="Cambria Math"/>
                          </a:rPr>
                        </m:ctrlPr>
                      </m:dPr>
                      <m:e>
                        <m:sSub>
                          <m:sSubPr>
                            <m:ctrlPr>
                              <a:rPr lang="ru-RU" i="1">
                                <a:latin typeface="Cambria Math"/>
                              </a:rPr>
                            </m:ctrlPr>
                          </m:sSubPr>
                          <m:e>
                            <m:r>
                              <a:rPr lang="en-US" i="1">
                                <a:latin typeface="Cambria Math"/>
                              </a:rPr>
                              <m:t>𝑡</m:t>
                            </m:r>
                          </m:e>
                          <m:sub>
                            <m:r>
                              <a:rPr lang="en-US" i="1">
                                <a:latin typeface="Cambria Math"/>
                              </a:rPr>
                              <m:t>0</m:t>
                            </m:r>
                          </m:sub>
                        </m:sSub>
                      </m:e>
                    </m:d>
                    <m:r>
                      <a:rPr lang="en-US" i="1">
                        <a:latin typeface="Cambria Math"/>
                      </a:rPr>
                      <m:t>=</m:t>
                    </m:r>
                    <m:sSup>
                      <m:sSupPr>
                        <m:ctrlPr>
                          <a:rPr lang="ru-RU" i="1">
                            <a:latin typeface="Cambria Math"/>
                          </a:rPr>
                        </m:ctrlPr>
                      </m:sSupPr>
                      <m:e>
                        <m:r>
                          <a:rPr lang="en-US" i="1">
                            <a:latin typeface="Cambria Math"/>
                          </a:rPr>
                          <m:t>𝑥</m:t>
                        </m:r>
                      </m:e>
                      <m:sup>
                        <m:r>
                          <a:rPr lang="en-US" i="1">
                            <a:latin typeface="Cambria Math"/>
                          </a:rPr>
                          <m:t>0</m:t>
                        </m:r>
                      </m:sup>
                    </m:sSup>
                  </m:oMath>
                </a14:m>
                <a:r>
                  <a:rPr lang="en-US" dirty="0"/>
                  <a:t> then the problem (</a:t>
                </a:r>
                <a:r>
                  <a:rPr lang="en-US" dirty="0" smtClean="0"/>
                  <a:t>1)-(5</a:t>
                </a:r>
                <a:r>
                  <a:rPr lang="en-US" dirty="0"/>
                  <a:t>) is called </a:t>
                </a:r>
                <a:r>
                  <a:rPr lang="en-US" u="sng" dirty="0"/>
                  <a:t>problem with fixed left end</a:t>
                </a:r>
                <a:r>
                  <a:rPr lang="en-US" dirty="0"/>
                  <a:t>. If </a:t>
                </a:r>
                <a14:m>
                  <m:oMath xmlns:m="http://schemas.openxmlformats.org/officeDocument/2006/math">
                    <m:sSub>
                      <m:sSubPr>
                        <m:ctrlPr>
                          <a:rPr lang="ru-RU" i="1">
                            <a:latin typeface="Cambria Math"/>
                          </a:rPr>
                        </m:ctrlPr>
                      </m:sSubPr>
                      <m:e>
                        <m:r>
                          <a:rPr lang="en-US" i="1">
                            <a:latin typeface="Cambria Math"/>
                          </a:rPr>
                          <m:t>𝑋</m:t>
                        </m:r>
                      </m:e>
                      <m:sub>
                        <m:r>
                          <a:rPr lang="en-US" i="1">
                            <a:latin typeface="Cambria Math"/>
                          </a:rPr>
                          <m:t>0</m:t>
                        </m:r>
                      </m:sub>
                    </m:sSub>
                    <m:r>
                      <a:rPr lang="en-US" i="1">
                        <a:latin typeface="Cambria Math"/>
                      </a:rPr>
                      <m:t>=</m:t>
                    </m:r>
                    <m:sSup>
                      <m:sSupPr>
                        <m:ctrlPr>
                          <a:rPr lang="ru-RU" i="1">
                            <a:latin typeface="Cambria Math"/>
                          </a:rPr>
                        </m:ctrlPr>
                      </m:sSupPr>
                      <m:e>
                        <m:r>
                          <a:rPr lang="en-US" i="1">
                            <a:latin typeface="Cambria Math"/>
                          </a:rPr>
                          <m:t>𝑅</m:t>
                        </m:r>
                      </m:e>
                      <m:sup>
                        <m:r>
                          <a:rPr lang="en-US" i="1">
                            <a:latin typeface="Cambria Math"/>
                          </a:rPr>
                          <m:t>𝑛</m:t>
                        </m:r>
                      </m:sup>
                    </m:sSup>
                  </m:oMath>
                </a14:m>
                <a:r>
                  <a:rPr lang="en-US" dirty="0"/>
                  <a:t> then the problem </a:t>
                </a:r>
                <a:r>
                  <a:rPr lang="en-US" dirty="0" smtClean="0"/>
                  <a:t>(1)-(5</a:t>
                </a:r>
                <a:r>
                  <a:rPr lang="en-US" dirty="0"/>
                  <a:t>) is called </a:t>
                </a:r>
                <a:r>
                  <a:rPr lang="en-US" u="sng" dirty="0"/>
                  <a:t>problem with a free left end</a:t>
                </a:r>
                <a:r>
                  <a:rPr lang="en-US" dirty="0"/>
                  <a:t>. Similarly for the right end there are two cases: </a:t>
                </a:r>
                <a:r>
                  <a:rPr lang="en-US" u="sng" dirty="0"/>
                  <a:t>fixed right end</a:t>
                </a:r>
                <a:r>
                  <a:rPr lang="en-US" dirty="0"/>
                  <a:t> </a:t>
                </a:r>
                <a14:m>
                  <m:oMath xmlns:m="http://schemas.openxmlformats.org/officeDocument/2006/math">
                    <m:r>
                      <a:rPr lang="en-US" i="1">
                        <a:latin typeface="Cambria Math"/>
                      </a:rPr>
                      <m:t>𝑥</m:t>
                    </m:r>
                    <m:d>
                      <m:dPr>
                        <m:ctrlPr>
                          <a:rPr lang="ru-RU" i="1">
                            <a:latin typeface="Cambria Math"/>
                          </a:rPr>
                        </m:ctrlPr>
                      </m:dPr>
                      <m:e>
                        <m:sSub>
                          <m:sSubPr>
                            <m:ctrlPr>
                              <a:rPr lang="ru-RU" i="1">
                                <a:latin typeface="Cambria Math"/>
                              </a:rPr>
                            </m:ctrlPr>
                          </m:sSubPr>
                          <m:e>
                            <m:r>
                              <a:rPr lang="en-US" i="1">
                                <a:latin typeface="Cambria Math"/>
                              </a:rPr>
                              <m:t>𝑡</m:t>
                            </m:r>
                          </m:e>
                          <m:sub>
                            <m:r>
                              <a:rPr lang="en-US" i="1">
                                <a:latin typeface="Cambria Math"/>
                              </a:rPr>
                              <m:t>1</m:t>
                            </m:r>
                          </m:sub>
                        </m:sSub>
                      </m:e>
                    </m:d>
                    <m:r>
                      <a:rPr lang="en-US" i="1">
                        <a:latin typeface="Cambria Math"/>
                      </a:rPr>
                      <m:t>=</m:t>
                    </m:r>
                    <m:sSup>
                      <m:sSupPr>
                        <m:ctrlPr>
                          <a:rPr lang="ru-RU" i="1">
                            <a:latin typeface="Cambria Math"/>
                          </a:rPr>
                        </m:ctrlPr>
                      </m:sSupPr>
                      <m:e>
                        <m:r>
                          <a:rPr lang="en-US" i="1">
                            <a:latin typeface="Cambria Math"/>
                          </a:rPr>
                          <m:t>𝑥</m:t>
                        </m:r>
                      </m:e>
                      <m:sup>
                        <m:r>
                          <a:rPr lang="en-US" i="1">
                            <a:latin typeface="Cambria Math"/>
                          </a:rPr>
                          <m:t>1</m:t>
                        </m:r>
                      </m:sup>
                    </m:sSup>
                  </m:oMath>
                </a14:m>
                <a:r>
                  <a:rPr lang="en-US" dirty="0"/>
                  <a:t>,  </a:t>
                </a:r>
                <a:r>
                  <a:rPr lang="en-US" u="sng" dirty="0"/>
                  <a:t>free right end</a:t>
                </a:r>
                <a:r>
                  <a:rPr lang="en-US" dirty="0"/>
                  <a:t> </a:t>
                </a:r>
                <a14:m>
                  <m:oMath xmlns:m="http://schemas.openxmlformats.org/officeDocument/2006/math">
                    <m:sSub>
                      <m:sSubPr>
                        <m:ctrlPr>
                          <a:rPr lang="ru-RU" i="1">
                            <a:latin typeface="Cambria Math"/>
                          </a:rPr>
                        </m:ctrlPr>
                      </m:sSubPr>
                      <m:e>
                        <m:r>
                          <a:rPr lang="en-US" i="1">
                            <a:latin typeface="Cambria Math"/>
                          </a:rPr>
                          <m:t>𝑋</m:t>
                        </m:r>
                      </m:e>
                      <m:sub>
                        <m:r>
                          <a:rPr lang="en-US" i="1">
                            <a:latin typeface="Cambria Math"/>
                          </a:rPr>
                          <m:t>1</m:t>
                        </m:r>
                      </m:sub>
                    </m:sSub>
                    <m:r>
                      <a:rPr lang="en-US" i="1">
                        <a:latin typeface="Cambria Math"/>
                      </a:rPr>
                      <m:t>=</m:t>
                    </m:r>
                    <m:sSup>
                      <m:sSupPr>
                        <m:ctrlPr>
                          <a:rPr lang="ru-RU" i="1">
                            <a:latin typeface="Cambria Math"/>
                          </a:rPr>
                        </m:ctrlPr>
                      </m:sSupPr>
                      <m:e>
                        <m:r>
                          <a:rPr lang="en-US" i="1">
                            <a:latin typeface="Cambria Math"/>
                          </a:rPr>
                          <m:t>𝑅</m:t>
                        </m:r>
                      </m:e>
                      <m:sup>
                        <m:r>
                          <a:rPr lang="en-US" i="1">
                            <a:latin typeface="Cambria Math"/>
                          </a:rPr>
                          <m:t>𝑛</m:t>
                        </m:r>
                      </m:sup>
                    </m:sSup>
                  </m:oMath>
                </a14:m>
                <a:r>
                  <a:rPr lang="en-US" dirty="0"/>
                  <a:t>. </a:t>
                </a:r>
                <a:endParaRPr lang="en-US" dirty="0" smtClean="0"/>
              </a:p>
              <a:p>
                <a:pPr marL="0" indent="0">
                  <a:buNone/>
                </a:pPr>
                <a:endParaRPr lang="en-US" dirty="0"/>
              </a:p>
              <a:p>
                <a:pPr marL="0" indent="0">
                  <a:buNone/>
                </a:pPr>
                <a:r>
                  <a:rPr lang="en-US" dirty="0" smtClean="0"/>
                  <a:t>Sets </a:t>
                </a:r>
                <a14:m>
                  <m:oMath xmlns:m="http://schemas.openxmlformats.org/officeDocument/2006/math">
                    <m:sSub>
                      <m:sSubPr>
                        <m:ctrlPr>
                          <a:rPr lang="ru-RU" i="1">
                            <a:latin typeface="Cambria Math"/>
                          </a:rPr>
                        </m:ctrlPr>
                      </m:sSubPr>
                      <m:e>
                        <m:r>
                          <a:rPr lang="en-US" i="1">
                            <a:latin typeface="Cambria Math"/>
                          </a:rPr>
                          <m:t>𝑋</m:t>
                        </m:r>
                      </m:e>
                      <m:sub>
                        <m:r>
                          <a:rPr lang="en-US" i="1">
                            <a:latin typeface="Cambria Math"/>
                          </a:rPr>
                          <m:t>𝑙</m:t>
                        </m:r>
                      </m:sub>
                    </m:sSub>
                    <m:r>
                      <a:rPr lang="en-US" i="1">
                        <a:latin typeface="Cambria Math"/>
                      </a:rPr>
                      <m:t>, </m:t>
                    </m:r>
                    <m:r>
                      <a:rPr lang="en-US" i="1">
                        <a:latin typeface="Cambria Math"/>
                      </a:rPr>
                      <m:t>𝑙</m:t>
                    </m:r>
                    <m:r>
                      <a:rPr lang="en-US" i="1">
                        <a:latin typeface="Cambria Math"/>
                      </a:rPr>
                      <m:t>=0,1</m:t>
                    </m:r>
                  </m:oMath>
                </a14:m>
                <a:r>
                  <a:rPr lang="en-US" dirty="0"/>
                  <a:t> can be defined by the systems of equalities and inequalities for example:</a:t>
                </a:r>
                <a:endParaRPr lang="en-US" dirty="0" smtClean="0"/>
              </a:p>
              <a:p>
                <a:pPr marL="0" indent="0">
                  <a:buNone/>
                </a:pPr>
                <a14:m>
                  <m:oMathPara xmlns:m="http://schemas.openxmlformats.org/officeDocument/2006/math">
                    <m:oMathParaPr>
                      <m:jc m:val="centerGroup"/>
                    </m:oMathParaPr>
                    <m:oMath xmlns:m="http://schemas.openxmlformats.org/officeDocument/2006/math">
                      <m:sSub>
                        <m:sSubPr>
                          <m:ctrlPr>
                            <a:rPr lang="ru-RU" i="1">
                              <a:latin typeface="Cambria Math"/>
                            </a:rPr>
                          </m:ctrlPr>
                        </m:sSubPr>
                        <m:e>
                          <m:r>
                            <a:rPr lang="en-US" i="1">
                              <a:latin typeface="Cambria Math"/>
                            </a:rPr>
                            <m:t>𝑋</m:t>
                          </m:r>
                        </m:e>
                        <m:sub>
                          <m:r>
                            <a:rPr lang="en-US" i="1">
                              <a:latin typeface="Cambria Math"/>
                            </a:rPr>
                            <m:t>𝑙</m:t>
                          </m:r>
                        </m:sub>
                      </m:sSub>
                      <m:r>
                        <a:rPr lang="en-US" i="1">
                          <a:latin typeface="Cambria Math"/>
                        </a:rPr>
                        <m:t>={</m:t>
                      </m:r>
                      <m:r>
                        <a:rPr lang="en-US" i="1">
                          <a:latin typeface="Cambria Math"/>
                        </a:rPr>
                        <m:t>𝑥</m:t>
                      </m:r>
                      <m:r>
                        <a:rPr lang="en-US" i="1">
                          <a:latin typeface="Cambria Math"/>
                        </a:rPr>
                        <m:t>∈</m:t>
                      </m:r>
                      <m:sSup>
                        <m:sSupPr>
                          <m:ctrlPr>
                            <a:rPr lang="ru-RU" i="1">
                              <a:latin typeface="Cambria Math"/>
                            </a:rPr>
                          </m:ctrlPr>
                        </m:sSupPr>
                        <m:e>
                          <m:r>
                            <a:rPr lang="en-US" i="1">
                              <a:latin typeface="Cambria Math"/>
                            </a:rPr>
                            <m:t>𝑅</m:t>
                          </m:r>
                        </m:e>
                        <m:sup>
                          <m:r>
                            <a:rPr lang="en-US" i="1">
                              <a:latin typeface="Cambria Math"/>
                            </a:rPr>
                            <m:t>𝑛</m:t>
                          </m:r>
                        </m:sup>
                      </m:sSup>
                      <m:r>
                        <a:rPr lang="en-US" i="1">
                          <a:latin typeface="Cambria Math"/>
                        </a:rPr>
                        <m:t>:</m:t>
                      </m:r>
                      <m:sSubSup>
                        <m:sSubSupPr>
                          <m:ctrlPr>
                            <a:rPr lang="ru-RU" i="1">
                              <a:latin typeface="Cambria Math"/>
                            </a:rPr>
                          </m:ctrlPr>
                        </m:sSubSupPr>
                        <m:e>
                          <m:r>
                            <a:rPr lang="en-US" i="1">
                              <a:latin typeface="Cambria Math"/>
                            </a:rPr>
                            <m:t>𝑔</m:t>
                          </m:r>
                        </m:e>
                        <m:sub>
                          <m:r>
                            <a:rPr lang="en-US" i="1">
                              <a:latin typeface="Cambria Math"/>
                            </a:rPr>
                            <m:t>𝑖</m:t>
                          </m:r>
                        </m:sub>
                        <m:sup>
                          <m:r>
                            <a:rPr lang="en-US" i="1">
                              <a:latin typeface="Cambria Math"/>
                            </a:rPr>
                            <m:t>𝑙</m:t>
                          </m:r>
                        </m:sup>
                      </m:sSubSup>
                      <m:d>
                        <m:dPr>
                          <m:ctrlPr>
                            <a:rPr lang="ru-RU" i="1">
                              <a:latin typeface="Cambria Math"/>
                            </a:rPr>
                          </m:ctrlPr>
                        </m:dPr>
                        <m:e>
                          <m:r>
                            <a:rPr lang="en-US" i="1">
                              <a:latin typeface="Cambria Math"/>
                            </a:rPr>
                            <m:t>𝑥</m:t>
                          </m:r>
                        </m:e>
                      </m:d>
                      <m:r>
                        <a:rPr lang="en-US" i="1">
                          <a:latin typeface="Cambria Math"/>
                        </a:rPr>
                        <m:t>≤0, </m:t>
                      </m:r>
                      <m:r>
                        <a:rPr lang="en-US" i="1">
                          <a:latin typeface="Cambria Math"/>
                        </a:rPr>
                        <m:t>𝑖</m:t>
                      </m:r>
                      <m:r>
                        <a:rPr lang="en-US" i="1">
                          <a:latin typeface="Cambria Math"/>
                        </a:rPr>
                        <m:t>=</m:t>
                      </m:r>
                      <m:acc>
                        <m:accPr>
                          <m:chr m:val="̅"/>
                          <m:ctrlPr>
                            <a:rPr lang="ru-RU" i="1">
                              <a:latin typeface="Cambria Math"/>
                            </a:rPr>
                          </m:ctrlPr>
                        </m:accPr>
                        <m:e>
                          <m:r>
                            <a:rPr lang="en-US" i="1">
                              <a:latin typeface="Cambria Math"/>
                            </a:rPr>
                            <m:t>1,</m:t>
                          </m:r>
                          <m:r>
                            <a:rPr lang="en-US" i="1">
                              <a:latin typeface="Cambria Math"/>
                            </a:rPr>
                            <m:t>𝑠</m:t>
                          </m:r>
                        </m:e>
                      </m:acc>
                      <m:r>
                        <a:rPr lang="en-US" i="1">
                          <a:latin typeface="Cambria Math"/>
                        </a:rPr>
                        <m:t>; </m:t>
                      </m:r>
                    </m:oMath>
                  </m:oMathPara>
                </a14:m>
                <a:endParaRPr lang="en-US" i="1" dirty="0" smtClean="0"/>
              </a:p>
              <a:p>
                <a:pPr marL="0" indent="0">
                  <a:buNone/>
                </a:pPr>
                <a14:m>
                  <m:oMathPara xmlns:m="http://schemas.openxmlformats.org/officeDocument/2006/math">
                    <m:oMathParaPr>
                      <m:jc m:val="centerGroup"/>
                    </m:oMathParaPr>
                    <m:oMath xmlns:m="http://schemas.openxmlformats.org/officeDocument/2006/math">
                      <m:r>
                        <a:rPr lang="en-US" i="1">
                          <a:latin typeface="Cambria Math"/>
                        </a:rPr>
                        <m:t> </m:t>
                      </m:r>
                      <m:sSubSup>
                        <m:sSubSupPr>
                          <m:ctrlPr>
                            <a:rPr lang="ru-RU" i="1">
                              <a:latin typeface="Cambria Math"/>
                            </a:rPr>
                          </m:ctrlPr>
                        </m:sSubSupPr>
                        <m:e>
                          <m:r>
                            <a:rPr lang="en-US" i="1">
                              <a:latin typeface="Cambria Math"/>
                            </a:rPr>
                            <m:t>𝑔</m:t>
                          </m:r>
                        </m:e>
                        <m:sub>
                          <m:r>
                            <a:rPr lang="en-US" i="1">
                              <a:latin typeface="Cambria Math"/>
                            </a:rPr>
                            <m:t>𝑖</m:t>
                          </m:r>
                        </m:sub>
                        <m:sup>
                          <m:r>
                            <a:rPr lang="en-US" i="1">
                              <a:latin typeface="Cambria Math"/>
                            </a:rPr>
                            <m:t>𝑙</m:t>
                          </m:r>
                        </m:sup>
                      </m:sSubSup>
                      <m:d>
                        <m:dPr>
                          <m:ctrlPr>
                            <a:rPr lang="ru-RU" i="1">
                              <a:latin typeface="Cambria Math"/>
                            </a:rPr>
                          </m:ctrlPr>
                        </m:dPr>
                        <m:e>
                          <m:r>
                            <a:rPr lang="en-US" i="1">
                              <a:latin typeface="Cambria Math"/>
                            </a:rPr>
                            <m:t>𝑥</m:t>
                          </m:r>
                        </m:e>
                      </m:d>
                      <m:r>
                        <a:rPr lang="en-US" i="1">
                          <a:latin typeface="Cambria Math"/>
                        </a:rPr>
                        <m:t>=0, </m:t>
                      </m:r>
                      <m:r>
                        <a:rPr lang="en-US" i="1">
                          <a:latin typeface="Cambria Math"/>
                        </a:rPr>
                        <m:t>𝑖</m:t>
                      </m:r>
                      <m:r>
                        <a:rPr lang="en-US" i="1">
                          <a:latin typeface="Cambria Math"/>
                        </a:rPr>
                        <m:t>=</m:t>
                      </m:r>
                      <m:acc>
                        <m:accPr>
                          <m:chr m:val="̅"/>
                          <m:ctrlPr>
                            <a:rPr lang="ru-RU" i="1">
                              <a:latin typeface="Cambria Math"/>
                            </a:rPr>
                          </m:ctrlPr>
                        </m:accPr>
                        <m:e>
                          <m:r>
                            <a:rPr lang="en-US" i="1">
                              <a:latin typeface="Cambria Math"/>
                            </a:rPr>
                            <m:t>𝑠</m:t>
                          </m:r>
                          <m:r>
                            <a:rPr lang="en-US" i="1">
                              <a:latin typeface="Cambria Math"/>
                            </a:rPr>
                            <m:t>+1,</m:t>
                          </m:r>
                          <m:r>
                            <a:rPr lang="en-US" i="1">
                              <a:latin typeface="Cambria Math"/>
                            </a:rPr>
                            <m:t>𝑝</m:t>
                          </m:r>
                        </m:e>
                      </m:acc>
                      <m:r>
                        <a:rPr lang="en-US" i="1">
                          <a:latin typeface="Cambria Math"/>
                        </a:rPr>
                        <m:t>}</m:t>
                      </m:r>
                    </m:oMath>
                  </m:oMathPara>
                </a14:m>
                <a:endParaRPr lang="ru-RU" dirty="0"/>
              </a:p>
              <a:p>
                <a:pPr marL="0" indent="0">
                  <a:buNone/>
                </a:pPr>
                <a:r>
                  <a:rPr lang="en-US" dirty="0"/>
                  <a:t>Here  </a:t>
                </a:r>
                <a14:m>
                  <m:oMath xmlns:m="http://schemas.openxmlformats.org/officeDocument/2006/math">
                    <m:sSubSup>
                      <m:sSubSupPr>
                        <m:ctrlPr>
                          <a:rPr lang="ru-RU" i="1">
                            <a:latin typeface="Cambria Math"/>
                          </a:rPr>
                        </m:ctrlPr>
                      </m:sSubSupPr>
                      <m:e>
                        <m:r>
                          <a:rPr lang="en-US" i="1">
                            <a:latin typeface="Cambria Math"/>
                          </a:rPr>
                          <m:t>𝑔</m:t>
                        </m:r>
                      </m:e>
                      <m:sub>
                        <m:r>
                          <a:rPr lang="en-US" i="1">
                            <a:latin typeface="Cambria Math"/>
                          </a:rPr>
                          <m:t>𝑖</m:t>
                        </m:r>
                      </m:sub>
                      <m:sup>
                        <m:r>
                          <a:rPr lang="en-US" i="1">
                            <a:latin typeface="Cambria Math"/>
                          </a:rPr>
                          <m:t>𝑙</m:t>
                        </m:r>
                      </m:sup>
                    </m:sSubSup>
                    <m:d>
                      <m:dPr>
                        <m:ctrlPr>
                          <a:rPr lang="ru-RU" i="1">
                            <a:latin typeface="Cambria Math"/>
                          </a:rPr>
                        </m:ctrlPr>
                      </m:dPr>
                      <m:e>
                        <m:r>
                          <a:rPr lang="en-US" i="1">
                            <a:latin typeface="Cambria Math"/>
                          </a:rPr>
                          <m:t>𝑥</m:t>
                        </m:r>
                      </m:e>
                    </m:d>
                    <m:r>
                      <a:rPr lang="en-US" i="1">
                        <a:latin typeface="Cambria Math"/>
                      </a:rPr>
                      <m:t>, </m:t>
                    </m:r>
                    <m:r>
                      <a:rPr lang="en-US" i="1">
                        <a:latin typeface="Cambria Math"/>
                      </a:rPr>
                      <m:t>𝑖</m:t>
                    </m:r>
                    <m:r>
                      <a:rPr lang="en-US" i="1">
                        <a:latin typeface="Cambria Math"/>
                      </a:rPr>
                      <m:t>=</m:t>
                    </m:r>
                    <m:acc>
                      <m:accPr>
                        <m:chr m:val="̅"/>
                        <m:ctrlPr>
                          <a:rPr lang="ru-RU" i="1">
                            <a:latin typeface="Cambria Math"/>
                          </a:rPr>
                        </m:ctrlPr>
                      </m:accPr>
                      <m:e>
                        <m:r>
                          <a:rPr lang="en-US" i="1">
                            <a:latin typeface="Cambria Math"/>
                          </a:rPr>
                          <m:t>1,</m:t>
                        </m:r>
                        <m:r>
                          <a:rPr lang="en-US" i="1">
                            <a:latin typeface="Cambria Math"/>
                          </a:rPr>
                          <m:t>𝑝</m:t>
                        </m:r>
                      </m:e>
                    </m:acc>
                  </m:oMath>
                </a14:m>
                <a:r>
                  <a:rPr lang="en-US" dirty="0"/>
                  <a:t>  are continuously differentiable functions.</a:t>
                </a:r>
                <a:endParaRPr lang="ru-RU" dirty="0"/>
              </a:p>
              <a:p>
                <a:endParaRPr lang="ru-RU"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a:stretch>
                  <a:fillRect l="-1667" t="-889" r="-400"/>
                </a:stretch>
              </a:blipFill>
            </p:spPr>
            <p:txBody>
              <a:bodyPr/>
              <a:lstStyle/>
              <a:p>
                <a:r>
                  <a:rPr lang="ru-RU">
                    <a:noFill/>
                  </a:rPr>
                  <a:t> </a:t>
                </a:r>
              </a:p>
            </p:txBody>
          </p:sp>
        </mc:Fallback>
      </mc:AlternateContent>
    </p:spTree>
    <p:extLst>
      <p:ext uri="{BB962C8B-B14F-4D97-AF65-F5344CB8AC3E}">
        <p14:creationId xmlns:p14="http://schemas.microsoft.com/office/powerpoint/2010/main" val="364118905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1327</TotalTime>
  <Words>3774</Words>
  <Application>Microsoft Office PowerPoint</Application>
  <PresentationFormat>Экран (4:3)</PresentationFormat>
  <Paragraphs>148</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Тема Office</vt:lpstr>
      <vt:lpstr>Elements of Optimal Control Theory.   Pontryagin's Maximum Principle.</vt:lpstr>
      <vt:lpstr> Mathematical statement of the control problem </vt:lpstr>
      <vt:lpstr>Mathematical statement of the control problem </vt:lpstr>
      <vt:lpstr>Mathematical statement of the control problem</vt:lpstr>
      <vt:lpstr>Definition 1:</vt:lpstr>
      <vt:lpstr>Definition 2:</vt:lpstr>
      <vt:lpstr>Pontryagin function and Hamilton function</vt:lpstr>
      <vt:lpstr>Презентация PowerPoint</vt:lpstr>
      <vt:lpstr>Презентация PowerPoint</vt:lpstr>
      <vt:lpstr>Consider the optimal control problem with a free right end and a fixed time:</vt:lpstr>
      <vt:lpstr>To solve the problem we use the method of Lagrange multipliers.  Construct the Lagrange function: </vt:lpstr>
      <vt:lpstr>Презентация PowerPoint</vt:lpstr>
      <vt:lpstr>Презентация PowerPoint</vt:lpstr>
      <vt:lpstr>Презентация PowerPoint</vt:lpstr>
      <vt:lpstr>Презентация PowerPoint</vt:lpstr>
      <vt:lpstr>Презентация PowerPoint</vt:lpstr>
      <vt:lpstr>Pontryagin's Maximum Principle. </vt:lpstr>
      <vt:lpstr>Example 1. Landing Probe on Mars Problem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Elements of Optimal Control Theory.   Pontryagin's Maximum Principle.</dc:title>
  <dc:creator>Наталья Игоревна Овсянникова</dc:creator>
  <cp:lastModifiedBy>Наталья Игоревна Овсянникова</cp:lastModifiedBy>
  <cp:revision>49</cp:revision>
  <dcterms:created xsi:type="dcterms:W3CDTF">2014-03-01T13:11:16Z</dcterms:created>
  <dcterms:modified xsi:type="dcterms:W3CDTF">2014-03-04T22:31:20Z</dcterms:modified>
</cp:coreProperties>
</file>