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D7FE-88D7-C879-1614-01C3B6167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5491B-1322-8C58-833F-26E0240A0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5013-ADAF-6291-1EA0-D1E10BDB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195B6-3DEE-BDC6-BC5E-9C928F40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C108F-C8CC-6916-6299-63C86DD4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59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287C-DA8E-5F11-DA82-895EE4CD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B666E-D841-DE6D-943F-A41B5C375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39A77-863B-E05B-DE41-6D632AB2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E9A04-A9B5-89F4-6942-D65D5893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F3AA-642D-180B-1B16-0011A9EC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84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41B50-0F89-FF69-101E-CE1CAFC4A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0A108-9CA8-61CB-E2FD-B171F41EA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C104-6D56-49A2-A6D4-D5A4D96D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13DC2-6C85-8FDD-BD42-BB678E30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F5E04-578E-0A22-F826-AADC49A9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165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B4AE-4F29-D8D9-FBC5-60B9D46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3F14-9EDB-98B5-AF9B-DBAF5050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9A77-0702-09AD-2CDF-3D8286EB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A39C-4F2D-1F93-692E-7972CB2F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AA1B-FE1C-6397-AC80-7475E2EE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188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2A22-FDBF-CC2A-5B00-5A43C3F8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4A12F-B2BE-0C19-DF68-5367B6818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D9AA3-C6A9-A79A-C2FD-BFD3F786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A03B2-986A-9205-6E0F-EA3B5457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7AC3-3134-B8EE-5194-897BD109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5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47B9-978E-43F8-545E-30D5BD54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C239-10C6-FBFC-883F-14560EA49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D17A7-6848-2E19-729D-7A1C7D93B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6BDED-8EC8-65C6-A653-805D7C75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EB8C-AEAA-85D4-0C36-51D2A50F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03452-A0B0-8AF4-75D9-DDA32201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AF00-A6DF-67DE-DF8B-AFEA4467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BDB5A-3EE2-1CEE-DD9B-D36B63078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7C487-7DC9-D3E6-6763-BC2320115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096AB-1EC6-19C3-0049-296CB3735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E06DC-56CE-9978-9D91-1526F4208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24C19-A2C8-0B96-37E5-6C9A5A5F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A9541-DAAA-102D-59B7-D030C226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277D8-E972-6AE5-1D9B-E82CD7AB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2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C26E-8A8D-8942-F3AF-539BCB8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88EFA-FBDE-B740-3A0A-2D6D0596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C57E2-DE71-EE96-B090-C0512E9F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A8832-1246-7CEB-97BB-E1CDBB7D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845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9C964-D401-1A42-8A61-5C4E9C10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9A8C9-B173-B7B5-984F-3CA0EAA0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F5B08-8BD5-C6F9-4BFB-625A1E79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25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ADC5-A0D4-7CD7-5E82-A00D58B9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421A-8873-4279-5068-2323CD68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C1F91-8A9C-7DB8-8A52-3CD5E0AD0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40AAF-A772-10E4-53DE-75077B32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12807-ED36-4C5D-7D79-10C27EAA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36EE2-33CE-74FC-59A3-88B7D8F8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25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300E-AEA0-CB08-86F0-B25A7F3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5AB8D-BCFC-487D-CCB1-A9CA2DD00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73C88-A57C-6A34-B2FE-BD5B292AF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385F3-24F5-DEDD-133B-CFEB06D1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E6DE9-0878-7EC6-369B-ACB547EF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782F-EB02-346C-8A63-A99EE00E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28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14863-1B5B-BB10-7334-0312479B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2C60D-96C9-7B8E-8684-D7759DEB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90FE7-FB35-A5A5-4401-9B1EBE693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1458-9D0E-45F7-93CC-7019248599F9}" type="datetimeFigureOut">
              <a:rPr lang="fi-FI" smtClean="0"/>
              <a:t>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6032-899F-978D-009E-D543D87C2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D5D8-5277-10DB-989D-5E883B6EF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BF45-CB1A-4554-92AD-A9598CDAAC1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38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7D42-2ABD-294E-9B32-79239AAD3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Keskihajonta </a:t>
            </a:r>
            <a:r>
              <a:rPr lang="el-GR" b="1" dirty="0"/>
              <a:t>σ</a:t>
            </a:r>
            <a:endParaRPr lang="fi-FI" b="1" dirty="0"/>
          </a:p>
        </p:txBody>
      </p:sp>
      <p:sp>
        <p:nvSpPr>
          <p:cNvPr id="4" name="AutoShape 2" descr="\sigma .">
            <a:extLst>
              <a:ext uri="{FF2B5EF4-FFF2-40B4-BE49-F238E27FC236}">
                <a16:creationId xmlns:a16="http://schemas.microsoft.com/office/drawing/2014/main" id="{4BA309B5-9F9E-58B7-7D11-07672CA36D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18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F151-9806-9E6F-C80A-AB4F3BD7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Normaalijakauma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CC7676-DA47-525A-617F-535213E9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Alle keskihajonnan päässä </a:t>
            </a:r>
          </a:p>
          <a:p>
            <a:pPr marL="0" indent="0">
              <a:buNone/>
            </a:pPr>
            <a:r>
              <a:rPr lang="fi-FI" dirty="0"/>
              <a:t>keskiarvosta on 68% populaatiosta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Esim. </a:t>
            </a:r>
            <a:r>
              <a:rPr lang="fi-FI" dirty="0"/>
              <a:t>Ihmispopulaation keskipituus on 177 cm ja keskihajonta 6 cm.</a:t>
            </a:r>
          </a:p>
          <a:p>
            <a:pPr marL="0" indent="0">
              <a:buNone/>
            </a:pPr>
            <a:r>
              <a:rPr lang="fi-FI" dirty="0"/>
              <a:t>Tällöin 68% ihmisistä on pituudeltaan 177-6 … 177+6 eli 171 … 183</a:t>
            </a:r>
          </a:p>
          <a:p>
            <a:pPr marL="0" indent="0">
              <a:buNone/>
            </a:pPr>
            <a:r>
              <a:rPr lang="fi-FI" dirty="0"/>
              <a:t>Jos rajana on 1</a:t>
            </a:r>
            <a:r>
              <a:rPr lang="el-GR" sz="2800" dirty="0"/>
              <a:t>σ</a:t>
            </a:r>
            <a:r>
              <a:rPr lang="fi-FI" sz="2800" dirty="0"/>
              <a:t>, niin</a:t>
            </a:r>
            <a:endParaRPr lang="fi-FI" dirty="0"/>
          </a:p>
          <a:p>
            <a:r>
              <a:rPr lang="fi-FI" dirty="0"/>
              <a:t>alle 171 cm olevat ihmiset ovat lyhyitä</a:t>
            </a:r>
          </a:p>
          <a:p>
            <a:r>
              <a:rPr lang="fi-FI" dirty="0"/>
              <a:t>välillä 171-183 cm olevat ihmiset ovat keskipitkiä</a:t>
            </a:r>
          </a:p>
          <a:p>
            <a:r>
              <a:rPr lang="fi-FI" dirty="0"/>
              <a:t>yli 183 cm olevat ihmiset ovat pitkiä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47C2D-F598-5AF1-D444-84565332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895" y="122555"/>
            <a:ext cx="5210175" cy="2476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695CB2-CE50-33CD-9A15-F12D7572DE6D}"/>
              </a:ext>
            </a:extLst>
          </p:cNvPr>
          <p:cNvSpPr txBox="1"/>
          <p:nvPr/>
        </p:nvSpPr>
        <p:spPr>
          <a:xfrm>
            <a:off x="200025" y="6176963"/>
            <a:ext cx="1322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Luvut: https://www.laakarilehti.fi/tieteessa/alkuperaistutkimukset/</a:t>
            </a:r>
            <a:br>
              <a:rPr lang="fi-FI" dirty="0"/>
            </a:br>
            <a:r>
              <a:rPr lang="fi-FI" dirty="0"/>
              <a:t>millainen-on-suomalaisten-aikuisten-pituuden-yhteys-sairastavuuteen/</a:t>
            </a:r>
          </a:p>
        </p:txBody>
      </p:sp>
    </p:spTree>
    <p:extLst>
      <p:ext uri="{BB962C8B-B14F-4D97-AF65-F5344CB8AC3E}">
        <p14:creationId xmlns:p14="http://schemas.microsoft.com/office/powerpoint/2010/main" val="290481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C976-6C46-3951-230A-33B878A2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</a:t>
            </a:r>
            <a:r>
              <a:rPr lang="el-GR" sz="4400" dirty="0"/>
              <a:t>σ</a:t>
            </a:r>
            <a:r>
              <a:rPr lang="fi-FI" sz="4400" dirty="0"/>
              <a:t>, 2</a:t>
            </a:r>
            <a:r>
              <a:rPr lang="el-GR" sz="4400" dirty="0"/>
              <a:t>σ</a:t>
            </a:r>
            <a:r>
              <a:rPr lang="fi-FI" sz="4400" dirty="0"/>
              <a:t>, 3</a:t>
            </a:r>
            <a:r>
              <a:rPr lang="el-GR" sz="4400" dirty="0"/>
              <a:t>σ</a:t>
            </a:r>
            <a:endParaRPr lang="fi-FI" dirty="0"/>
          </a:p>
        </p:txBody>
      </p:sp>
      <p:pic>
        <p:nvPicPr>
          <p:cNvPr id="5" name="Content Placeholder 4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0336DF97-7A44-D2C5-3DCB-D483E98CF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7" y="1077364"/>
            <a:ext cx="7410701" cy="54155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2A492-EFE3-B8F4-55A2-041BC3A05A82}"/>
              </a:ext>
            </a:extLst>
          </p:cNvPr>
          <p:cNvSpPr txBox="1"/>
          <p:nvPr/>
        </p:nvSpPr>
        <p:spPr>
          <a:xfrm>
            <a:off x="332105" y="1503220"/>
            <a:ext cx="38874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yli 177+6=183</a:t>
            </a:r>
          </a:p>
          <a:p>
            <a:r>
              <a:rPr lang="fi-FI" sz="2800" dirty="0"/>
              <a:t>on pitkä</a:t>
            </a:r>
          </a:p>
          <a:p>
            <a:endParaRPr lang="fi-FI" sz="2800" dirty="0"/>
          </a:p>
          <a:p>
            <a:r>
              <a:rPr lang="fi-FI" sz="2800" dirty="0"/>
              <a:t>yli 177+6+6=189</a:t>
            </a:r>
          </a:p>
          <a:p>
            <a:r>
              <a:rPr lang="fi-FI" sz="2800" dirty="0"/>
              <a:t>on tosi pitkä</a:t>
            </a:r>
          </a:p>
          <a:p>
            <a:endParaRPr lang="fi-FI" sz="2800" dirty="0"/>
          </a:p>
          <a:p>
            <a:r>
              <a:rPr lang="fi-FI" sz="2800" dirty="0"/>
              <a:t>yli 177+6+6+6=195</a:t>
            </a:r>
          </a:p>
          <a:p>
            <a:r>
              <a:rPr lang="fi-FI" sz="2800" dirty="0"/>
              <a:t>on tosi Mars pitkä (0,1% ihmisistä)</a:t>
            </a:r>
          </a:p>
          <a:p>
            <a:endParaRPr lang="fi-FI" sz="2800" dirty="0"/>
          </a:p>
          <a:p>
            <a:r>
              <a:rPr lang="fi-FI" sz="2800" dirty="0"/>
              <a:t>Historian pisin ihminen? Kengännumero?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94DB1-7ECA-9887-7227-EA9C5792B259}"/>
              </a:ext>
            </a:extLst>
          </p:cNvPr>
          <p:cNvSpPr txBox="1"/>
          <p:nvPr/>
        </p:nvSpPr>
        <p:spPr>
          <a:xfrm>
            <a:off x="6400800" y="219075"/>
            <a:ext cx="511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https://fi.wikipedia.org/wiki/Keskihajonta </a:t>
            </a:r>
          </a:p>
        </p:txBody>
      </p:sp>
    </p:spTree>
    <p:extLst>
      <p:ext uri="{BB962C8B-B14F-4D97-AF65-F5344CB8AC3E}">
        <p14:creationId xmlns:p14="http://schemas.microsoft.com/office/powerpoint/2010/main" val="412186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E9BF-A94C-D243-7047-54C74DC9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Robert Wadlow (1918-1940)</a:t>
            </a:r>
            <a:br>
              <a:rPr lang="fi-FI" dirty="0"/>
            </a:br>
            <a:r>
              <a:rPr lang="fi-FI" dirty="0"/>
              <a:t>272 cm kengännumero 75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AB05-6F6C-7827-9FA4-3C0F5E5BD5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i-FI" b="1" dirty="0"/>
                  <a:t>Esim.</a:t>
                </a:r>
                <a:r>
                  <a:rPr lang="fi-FI" dirty="0"/>
                  <a:t> monenko keskihajonnan etäisyys keskipituudesta</a:t>
                </a:r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i-FI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isyys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keskihajonta</m:t>
                          </m:r>
                        </m:den>
                      </m:f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272−177</m:t>
                          </m:r>
                        </m:num>
                        <m:den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=15,83…</m:t>
                      </m:r>
                    </m:oMath>
                  </m:oMathPara>
                </a14:m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Äärimmäisen harvinainen poikkeusarvo. Ei noudata tavanomaista jakaumaa.</a:t>
                </a:r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Jos mittaus on yli </a:t>
                </a:r>
                <a:r>
                  <a:rPr lang="fi-FI" sz="2800" dirty="0"/>
                  <a:t>3</a:t>
                </a:r>
                <a:r>
                  <a:rPr lang="el-GR" sz="2800" dirty="0"/>
                  <a:t>σ</a:t>
                </a:r>
                <a:r>
                  <a:rPr lang="fi-FI" sz="2800" dirty="0"/>
                  <a:t> päässä keskiarvosta, on mittauksessa tehty todennäköisesti virhe. Todennäköisyys mittaukselle 0,27%.</a:t>
                </a:r>
                <a:endParaRPr lang="fi-F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5AB05-6F6C-7827-9FA4-3C0F5E5BD5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97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30E6-2B1F-348C-EDE3-9F944549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keskihajonnan </a:t>
            </a:r>
            <a:r>
              <a:rPr lang="el-GR" sz="4400" dirty="0"/>
              <a:t>σ</a:t>
            </a:r>
            <a:r>
              <a:rPr lang="fi-FI" dirty="0"/>
              <a:t> saa selville</a:t>
            </a:r>
            <a:br>
              <a:rPr lang="fi-FI" dirty="0"/>
            </a:br>
            <a:r>
              <a:rPr lang="fi-FI" dirty="0"/>
              <a:t>esim. pituudelle?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5723-4E3A-1EE1-EC61-8A75DAEFA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Jos halutaan tarkka arvo, täytyy mitata koko populaatio</a:t>
            </a:r>
          </a:p>
          <a:p>
            <a:pPr lvl="1"/>
            <a:r>
              <a:rPr lang="fi-FI" dirty="0"/>
              <a:t>Esim. kaikkien suomalaisten pituudet</a:t>
            </a:r>
          </a:p>
          <a:p>
            <a:pPr lvl="1"/>
            <a:r>
              <a:rPr lang="fi-FI" dirty="0"/>
              <a:t>Hankalaa mitata, tulos muuttuu joka päivä (vauvoja syntyy jne.)</a:t>
            </a:r>
          </a:p>
          <a:p>
            <a:endParaRPr lang="fi-FI" dirty="0"/>
          </a:p>
          <a:p>
            <a:r>
              <a:rPr lang="fi-FI" dirty="0"/>
              <a:t>Jos tyydytään tätä hetkeä kuvaavaan likiarvoon, voidaan ottaa tarpeeksi suuri ja kattava osuus ihmisistä</a:t>
            </a:r>
          </a:p>
          <a:p>
            <a:pPr lvl="1"/>
            <a:r>
              <a:rPr lang="fi-FI" dirty="0"/>
              <a:t>Esim. mitataan kaikkien lukiolaisten pituudet</a:t>
            </a:r>
          </a:p>
          <a:p>
            <a:pPr lvl="1"/>
            <a:r>
              <a:rPr lang="fi-FI" dirty="0"/>
              <a:t>Kaikki eivät käy lukiota, mutta otos lienee tarpeeksi suuri, 50% ikäluokasta</a:t>
            </a:r>
          </a:p>
          <a:p>
            <a:pPr lvl="1"/>
            <a:r>
              <a:rPr lang="fi-FI" dirty="0"/>
              <a:t>Onko otos edustava? Ovatko lukiolaiset yhtä pitkiä kuin ammattikoululaiset?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/>
              <a:t>Tarpeeksi suuri otos? Tutkitaan otoksia Excelillä</a:t>
            </a:r>
          </a:p>
        </p:txBody>
      </p:sp>
    </p:spTree>
    <p:extLst>
      <p:ext uri="{BB962C8B-B14F-4D97-AF65-F5344CB8AC3E}">
        <p14:creationId xmlns:p14="http://schemas.microsoft.com/office/powerpoint/2010/main" val="308636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1E069-A2C6-BBDF-97C7-1BBBD2D9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suuri hajonta tarkoittaa sitä, että tulos </a:t>
            </a:r>
            <a:r>
              <a:rPr lang="en-US" sz="3300" dirty="0">
                <a:solidFill>
                  <a:srgbClr val="FFFFFF"/>
                </a:solidFill>
              </a:rPr>
              <a:t>vaihtelee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A picture containing circle, pattern, spiral&#10;&#10;Description automatically generated">
            <a:extLst>
              <a:ext uri="{FF2B5EF4-FFF2-40B4-BE49-F238E27FC236}">
                <a16:creationId xmlns:a16="http://schemas.microsoft.com/office/drawing/2014/main" id="{000B2951-5E14-564F-3220-0222E1108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41" y="556430"/>
            <a:ext cx="6099938" cy="5992293"/>
          </a:xfrm>
        </p:spPr>
      </p:pic>
    </p:spTree>
    <p:extLst>
      <p:ext uri="{BB962C8B-B14F-4D97-AF65-F5344CB8AC3E}">
        <p14:creationId xmlns:p14="http://schemas.microsoft.com/office/powerpoint/2010/main" val="41930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94304-E3FD-67DE-A907-20FDDCA5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4" y="1574019"/>
            <a:ext cx="2784475" cy="333374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kohdistus on helppo korjata (siirretään tähtäimiä)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hajonta on vaikea korjata</a:t>
            </a:r>
          </a:p>
        </p:txBody>
      </p:sp>
      <p:pic>
        <p:nvPicPr>
          <p:cNvPr id="5" name="Content Placeholder 4" descr="A picture containing circle, spiral, pattern&#10;&#10;Description automatically generated">
            <a:extLst>
              <a:ext uri="{FF2B5EF4-FFF2-40B4-BE49-F238E27FC236}">
                <a16:creationId xmlns:a16="http://schemas.microsoft.com/office/drawing/2014/main" id="{38611AFD-F0D3-28F2-72C4-3BE93B20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98" y="323768"/>
            <a:ext cx="6337208" cy="6210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20CF8-C487-9385-F90A-2ED760F839F0}"/>
              </a:ext>
            </a:extLst>
          </p:cNvPr>
          <p:cNvSpPr txBox="1"/>
          <p:nvPr/>
        </p:nvSpPr>
        <p:spPr>
          <a:xfrm>
            <a:off x="447675" y="5283982"/>
            <a:ext cx="392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Keskihajonta</a:t>
            </a:r>
            <a:r>
              <a:rPr lang="el-GR" sz="2800" b="1" dirty="0"/>
              <a:t> </a:t>
            </a:r>
            <a:r>
              <a:rPr lang="fi-FI" sz="2800" dirty="0"/>
              <a:t>on yksi tapa mitata hajontaa, kaava?</a:t>
            </a:r>
          </a:p>
        </p:txBody>
      </p:sp>
    </p:spTree>
    <p:extLst>
      <p:ext uri="{BB962C8B-B14F-4D97-AF65-F5344CB8AC3E}">
        <p14:creationId xmlns:p14="http://schemas.microsoft.com/office/powerpoint/2010/main" val="104396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E661-8365-9B03-2656-91FFE41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Keskihajonta on poikkeamien neliöllinen keskiarvo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7A28EE-1A04-B483-CFDE-5BD5554E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151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i-FI" b="1" dirty="0">
                    <a:solidFill>
                      <a:srgbClr val="FF0000"/>
                    </a:solidFill>
                  </a:rPr>
                  <a:t>Neliöllinen keskiarvo?</a:t>
                </a:r>
              </a:p>
              <a:p>
                <a:pPr marL="0" indent="0">
                  <a:buNone/>
                </a:pPr>
                <a:r>
                  <a:rPr lang="fi-FI" b="1" dirty="0"/>
                  <a:t>Resepti: </a:t>
                </a:r>
                <a:r>
                  <a:rPr lang="fi-FI" dirty="0"/>
                  <a:t>neliöt, sitten keskiarvo, sitten neliöjuuri</a:t>
                </a:r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r>
                  <a:rPr lang="fi-FI" b="1" dirty="0"/>
                  <a:t>Esimerkki. </a:t>
                </a:r>
                <a:r>
                  <a:rPr lang="fi-FI" dirty="0"/>
                  <a:t>Lukujen 4, 5 ja 6 neliöllinen keskiarvo on</a:t>
                </a:r>
              </a:p>
              <a:p>
                <a:pPr marL="0" indent="0">
                  <a:buNone/>
                </a:pPr>
                <a:endParaRPr lang="fi-FI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16+25+36</m:t>
                              </m:r>
                            </m:num>
                            <m:den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77</m:t>
                              </m:r>
                            </m:num>
                            <m:den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=5,0662…</m:t>
                      </m:r>
                    </m:oMath>
                  </m:oMathPara>
                </a14:m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Lukujen tavallinen keskiarvo on 5. Siis neliöllinen keskiarvo on eri asia.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7A28EE-1A04-B483-CFDE-5BD5554E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151" y="182562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65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4B28-DBE6-FA43-79B2-343A2977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Keskihajonta on poikkeamien neliöllinen keskiarvo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6E2C1-BE1C-1F0B-54E0-64FADE0400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i-FI" dirty="0"/>
                  <a:t>Poikkeama = arvo – keskiarvo</a:t>
                </a:r>
              </a:p>
              <a:p>
                <a:pPr marL="0" indent="0">
                  <a:buNone/>
                </a:pPr>
                <a:r>
                  <a:rPr lang="fi-FI" b="1" dirty="0"/>
                  <a:t>Esimerkki. </a:t>
                </a:r>
                <a:r>
                  <a:rPr lang="fi-FI" dirty="0"/>
                  <a:t>Kahdeksan oppilaan pisteet ovat 2, 4, 4, 4, 5, 5, 7, 9</a:t>
                </a:r>
              </a:p>
              <a:p>
                <a:r>
                  <a:rPr lang="fi-FI" dirty="0"/>
                  <a:t>Keskiarvo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2+4+4+4+5+5+7+9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i-FI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fi-FI" dirty="0"/>
              </a:p>
              <a:p>
                <a:r>
                  <a:rPr lang="fi-FI" dirty="0"/>
                  <a:t>Erilaiset poikkeamat (2-5)=-3, (4-5)=-1, (5-5)=0, (7-5)=2, (9-5)=4</a:t>
                </a:r>
              </a:p>
              <a:p>
                <a:r>
                  <a:rPr lang="fi-FI" dirty="0"/>
                  <a:t>Kaikki poikkeamat -3, -1, -1, -1, 0, 0, 2, 4</a:t>
                </a:r>
              </a:p>
              <a:p>
                <a:r>
                  <a:rPr lang="fi-FI" dirty="0"/>
                  <a:t>Neliöt 9, 1, 1, 1, 0, 0, 4, 16</a:t>
                </a:r>
              </a:p>
              <a:p>
                <a:r>
                  <a:rPr lang="fi-FI" dirty="0"/>
                  <a:t>Keskiarvo (9+1+1+1+0+0+4+16)/8=32/8=4</a:t>
                </a:r>
              </a:p>
              <a:p>
                <a:r>
                  <a:rPr lang="fi-FI" dirty="0"/>
                  <a:t>Keskihajonta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fi-FI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i-F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6E2C1-BE1C-1F0B-54E0-64FADE0400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8A0CBD-E43E-A22D-0650-FF70C39DD3EA}"/>
              </a:ext>
            </a:extLst>
          </p:cNvPr>
          <p:cNvSpPr txBox="1"/>
          <p:nvPr/>
        </p:nvSpPr>
        <p:spPr>
          <a:xfrm>
            <a:off x="276224" y="6400800"/>
            <a:ext cx="6296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Esimerkki: https://en.wikipedia.org/wiki/Standard_deviation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258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0C11-D711-FE85-066E-4DFA2331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Keskihajonnan merkki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F783-4DA9-7555-95DB-35E50654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Keskihajontaa merkitään kirjaimella</a:t>
            </a:r>
          </a:p>
          <a:p>
            <a:pPr marL="0" indent="0">
              <a:buNone/>
            </a:pPr>
            <a:r>
              <a:rPr lang="el-GR" sz="9600" dirty="0"/>
              <a:t>σ</a:t>
            </a:r>
            <a:endParaRPr lang="fi-FI" sz="9600" dirty="0"/>
          </a:p>
          <a:p>
            <a:pPr marL="0" indent="0">
              <a:buNone/>
            </a:pPr>
            <a:r>
              <a:rPr lang="fi-FI" dirty="0"/>
              <a:t>Tämä on kreikkalainen pieni sigma (”pallo lippalakilla”). Merkki</a:t>
            </a:r>
            <a:br>
              <a:rPr lang="fi-FI" dirty="0"/>
            </a:br>
            <a:r>
              <a:rPr lang="el-GR" sz="9600" dirty="0"/>
              <a:t>Σ</a:t>
            </a:r>
            <a:endParaRPr lang="fi-FI" sz="9600" dirty="0"/>
          </a:p>
          <a:p>
            <a:pPr marL="0" indent="0">
              <a:buNone/>
            </a:pPr>
            <a:r>
              <a:rPr lang="fi-FI" dirty="0"/>
              <a:t>on suuri sigma eli summamerkki (”kierretty M”)</a:t>
            </a:r>
          </a:p>
        </p:txBody>
      </p:sp>
    </p:spTree>
    <p:extLst>
      <p:ext uri="{BB962C8B-B14F-4D97-AF65-F5344CB8AC3E}">
        <p14:creationId xmlns:p14="http://schemas.microsoft.com/office/powerpoint/2010/main" val="326693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84B6-78DF-4DAA-8AB7-32A41F54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Esim.</a:t>
            </a:r>
            <a:br>
              <a:rPr lang="fi-FI" dirty="0"/>
            </a:br>
            <a:r>
              <a:rPr lang="fi-FI" dirty="0"/>
              <a:t>Thessaloniki</a:t>
            </a:r>
            <a:br>
              <a:rPr lang="fi-FI" dirty="0"/>
            </a:br>
            <a:r>
              <a:rPr lang="el-GR" dirty="0"/>
              <a:t>Θεσσαλονίκη</a:t>
            </a:r>
            <a:endParaRPr lang="fi-FI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135437-C7E4-919D-AA6C-986B2F5CA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901504"/>
            <a:ext cx="8485839" cy="48469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87175-053D-225C-ABFF-70026894F3AB}"/>
              </a:ext>
            </a:extLst>
          </p:cNvPr>
          <p:cNvSpPr txBox="1"/>
          <p:nvPr/>
        </p:nvSpPr>
        <p:spPr>
          <a:xfrm>
            <a:off x="9763125" y="266700"/>
            <a:ext cx="198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Google Maps</a:t>
            </a:r>
          </a:p>
        </p:txBody>
      </p:sp>
    </p:spTree>
    <p:extLst>
      <p:ext uri="{BB962C8B-B14F-4D97-AF65-F5344CB8AC3E}">
        <p14:creationId xmlns:p14="http://schemas.microsoft.com/office/powerpoint/2010/main" val="302154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085F-5630-CEE1-652C-C9CC8A18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9600" dirty="0"/>
              <a:t>σ</a:t>
            </a:r>
            <a:endParaRPr lang="fi-FI" sz="9600" dirty="0"/>
          </a:p>
        </p:txBody>
      </p:sp>
      <p:pic>
        <p:nvPicPr>
          <p:cNvPr id="5" name="Content Placeholder 4" descr="A person looking at a circle&#10;&#10;Description automatically generated with medium confidence">
            <a:extLst>
              <a:ext uri="{FF2B5EF4-FFF2-40B4-BE49-F238E27FC236}">
                <a16:creationId xmlns:a16="http://schemas.microsoft.com/office/drawing/2014/main" id="{69BE01D1-E548-D5F6-6A3F-714C87BB0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37" y="365124"/>
            <a:ext cx="9329160" cy="6238876"/>
          </a:xfrm>
        </p:spPr>
      </p:pic>
    </p:spTree>
    <p:extLst>
      <p:ext uri="{BB962C8B-B14F-4D97-AF65-F5344CB8AC3E}">
        <p14:creationId xmlns:p14="http://schemas.microsoft.com/office/powerpoint/2010/main" val="269372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49AA-66EB-07DE-3639-D25147AC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Keskihajonta kuvaa jakauman leveyttä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D1917-C5B1-5E1B-BEF3-8275C8F79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Pieni keskihajonta (esim. </a:t>
            </a:r>
            <a:r>
              <a:rPr lang="el-GR" sz="2800" dirty="0"/>
              <a:t>σ</a:t>
            </a:r>
            <a:r>
              <a:rPr lang="fi-FI" dirty="0"/>
              <a:t>=1)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Suuri keskihajonta (esim. </a:t>
            </a:r>
            <a:r>
              <a:rPr lang="el-GR" sz="2800" dirty="0"/>
              <a:t>σ</a:t>
            </a:r>
            <a:r>
              <a:rPr lang="fi-FI" dirty="0"/>
              <a:t>=2)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19C23-58B4-867D-4CFC-09223350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76" y="1279209"/>
            <a:ext cx="5343525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8820B-21A1-4CB8-49FF-FABF5DDAC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51" y="4001294"/>
            <a:ext cx="5238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3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530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Keskihajonta σ</vt:lpstr>
      <vt:lpstr>suuri hajonta tarkoittaa sitä, että tulos vaihtelee</vt:lpstr>
      <vt:lpstr>kohdistus on helppo korjata (siirretään tähtäimiä)  hajonta on vaikea korjata</vt:lpstr>
      <vt:lpstr>Keskihajonta on poikkeamien neliöllinen keskiarvo</vt:lpstr>
      <vt:lpstr>Keskihajonta on poikkeamien neliöllinen keskiarvo</vt:lpstr>
      <vt:lpstr>Keskihajonnan merkki</vt:lpstr>
      <vt:lpstr>Esim. Thessaloniki Θεσσαλονίκη</vt:lpstr>
      <vt:lpstr>σ</vt:lpstr>
      <vt:lpstr>Keskihajonta kuvaa jakauman leveyttä</vt:lpstr>
      <vt:lpstr>Normaalijakauma</vt:lpstr>
      <vt:lpstr>1σ, 2σ, 3σ</vt:lpstr>
      <vt:lpstr>Robert Wadlow (1918-1940) 272 cm kengännumero 75</vt:lpstr>
      <vt:lpstr>Miten keskihajonnan σ saa selville esim. pituudelle?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Keskihajonta σ</dc:title>
  <dc:creator>Juha-Matti Huusko</dc:creator>
  <cp:lastModifiedBy>Juha-Matti Huusko</cp:lastModifiedBy>
  <cp:revision>2</cp:revision>
  <dcterms:created xsi:type="dcterms:W3CDTF">2023-06-08T17:48:01Z</dcterms:created>
  <dcterms:modified xsi:type="dcterms:W3CDTF">2023-06-08T21:53:17Z</dcterms:modified>
</cp:coreProperties>
</file>